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 id="2147483677" r:id="rId3"/>
  </p:sldMasterIdLst>
  <p:notesMasterIdLst>
    <p:notesMasterId r:id="rId40"/>
  </p:notesMasterIdLst>
  <p:sldIdLst>
    <p:sldId id="597" r:id="rId4"/>
    <p:sldId id="353" r:id="rId5"/>
    <p:sldId id="591" r:id="rId6"/>
    <p:sldId id="426" r:id="rId7"/>
    <p:sldId id="589" r:id="rId8"/>
    <p:sldId id="590" r:id="rId9"/>
    <p:sldId id="364" r:id="rId10"/>
    <p:sldId id="592" r:id="rId11"/>
    <p:sldId id="612" r:id="rId12"/>
    <p:sldId id="393" r:id="rId13"/>
    <p:sldId id="366" r:id="rId14"/>
    <p:sldId id="373" r:id="rId15"/>
    <p:sldId id="386" r:id="rId16"/>
    <p:sldId id="395" r:id="rId17"/>
    <p:sldId id="396" r:id="rId18"/>
    <p:sldId id="610" r:id="rId19"/>
    <p:sldId id="603" r:id="rId20"/>
    <p:sldId id="604" r:id="rId21"/>
    <p:sldId id="605" r:id="rId22"/>
    <p:sldId id="606" r:id="rId23"/>
    <p:sldId id="607" r:id="rId24"/>
    <p:sldId id="608" r:id="rId25"/>
    <p:sldId id="614" r:id="rId26"/>
    <p:sldId id="430" r:id="rId27"/>
    <p:sldId id="613" r:id="rId28"/>
    <p:sldId id="598" r:id="rId29"/>
    <p:sldId id="623" r:id="rId30"/>
    <p:sldId id="594" r:id="rId31"/>
    <p:sldId id="624" r:id="rId32"/>
    <p:sldId id="625" r:id="rId33"/>
    <p:sldId id="384" r:id="rId34"/>
    <p:sldId id="372" r:id="rId35"/>
    <p:sldId id="376" r:id="rId36"/>
    <p:sldId id="377" r:id="rId37"/>
    <p:sldId id="383" r:id="rId38"/>
    <p:sldId id="385"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70C0"/>
    <a:srgbClr val="FD4E41"/>
    <a:srgbClr val="F4B183"/>
    <a:srgbClr val="C55A11"/>
    <a:srgbClr val="65A9D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60"/>
  </p:normalViewPr>
  <p:slideViewPr>
    <p:cSldViewPr snapToGrid="0">
      <p:cViewPr varScale="1">
        <p:scale>
          <a:sx n="83" d="100"/>
          <a:sy n="83" d="100"/>
        </p:scale>
        <p:origin x="77" y="134"/>
      </p:cViewPr>
      <p:guideLst/>
    </p:cSldViewPr>
  </p:slideViewPr>
  <p:notesTextViewPr>
    <p:cViewPr>
      <p:scale>
        <a:sx n="1" d="1"/>
        <a:sy n="1" d="1"/>
      </p:scale>
      <p:origin x="0" y="-29"/>
    </p:cViewPr>
  </p:notesTextViewPr>
  <p:notesViewPr>
    <p:cSldViewPr snapToGrid="0">
      <p:cViewPr varScale="1">
        <p:scale>
          <a:sx n="93" d="100"/>
          <a:sy n="93" d="100"/>
        </p:scale>
        <p:origin x="1085"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87FE0-22CB-400C-A638-E41DB79C6F5D}" type="datetimeFigureOut">
              <a:rPr lang="de-DE" smtClean="0"/>
              <a:t>26.03.2023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43F93-448C-42F6-A051-9146DBFC1AE5}" type="slidenum">
              <a:rPr lang="de-DE" smtClean="0"/>
              <a:t>‹Nr.›</a:t>
            </a:fld>
            <a:endParaRPr lang="de-DE"/>
          </a:p>
        </p:txBody>
      </p:sp>
    </p:spTree>
    <p:extLst>
      <p:ext uri="{BB962C8B-B14F-4D97-AF65-F5344CB8AC3E}">
        <p14:creationId xmlns:p14="http://schemas.microsoft.com/office/powerpoint/2010/main" val="188651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Ausführlicher</a:t>
            </a:r>
            <a:r>
              <a:rPr lang="de-DE" baseline="0"/>
              <a:t> könnte man auch </a:t>
            </a:r>
            <a:r>
              <a:rPr lang="de-DE" baseline="0" smtClean="0"/>
              <a:t>von Hylemsequenzanalyse oder von </a:t>
            </a:r>
            <a:r>
              <a:rPr lang="de-DE" baseline="0"/>
              <a:t>„</a:t>
            </a:r>
            <a:r>
              <a:rPr lang="de-DE" baseline="0" smtClean="0"/>
              <a:t>Erzählstoff-Sequenzen-Analyse</a:t>
            </a:r>
            <a:r>
              <a:rPr lang="de-DE" baseline="0"/>
              <a:t>“ sprechen.</a:t>
            </a:r>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t>2</a:t>
            </a:fld>
            <a:endParaRPr lang="de-DE"/>
          </a:p>
        </p:txBody>
      </p:sp>
    </p:spTree>
    <p:extLst>
      <p:ext uri="{BB962C8B-B14F-4D97-AF65-F5344CB8AC3E}">
        <p14:creationId xmlns:p14="http://schemas.microsoft.com/office/powerpoint/2010/main" val="2497527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smtClean="0"/>
              <a:t>&amp;&amp;&amp; hier und im Folgenden fehlt noch die Motivation, warum Athene Chryse beschenkt, also:</a:t>
            </a:r>
          </a:p>
          <a:p>
            <a:r>
              <a:rPr lang="de-DE" sz="1200" kern="1200" smtClean="0">
                <a:solidFill>
                  <a:schemeClr val="tx1"/>
                </a:solidFill>
                <a:effectLst/>
                <a:latin typeface="+mn-lt"/>
                <a:ea typeface="+mn-ea"/>
                <a:cs typeface="+mn-cs"/>
              </a:rPr>
              <a:t>Athene und Chryse sind aufgrund von X miteinander verbunden.</a:t>
            </a:r>
            <a:endParaRPr lang="de-DE" baseline="0" smtClean="0"/>
          </a:p>
          <a:p>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t>17</a:t>
            </a:fld>
            <a:endParaRPr lang="de-DE"/>
          </a:p>
        </p:txBody>
      </p:sp>
    </p:spTree>
    <p:extLst>
      <p:ext uri="{BB962C8B-B14F-4D97-AF65-F5344CB8AC3E}">
        <p14:creationId xmlns:p14="http://schemas.microsoft.com/office/powerpoint/2010/main" val="394854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t>22</a:t>
            </a:fld>
            <a:endParaRPr lang="de-DE"/>
          </a:p>
        </p:txBody>
      </p:sp>
    </p:spTree>
    <p:extLst>
      <p:ext uri="{BB962C8B-B14F-4D97-AF65-F5344CB8AC3E}">
        <p14:creationId xmlns:p14="http://schemas.microsoft.com/office/powerpoint/2010/main" val="227313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t>23</a:t>
            </a:fld>
            <a:endParaRPr lang="de-DE"/>
          </a:p>
        </p:txBody>
      </p:sp>
    </p:spTree>
    <p:extLst>
      <p:ext uri="{BB962C8B-B14F-4D97-AF65-F5344CB8AC3E}">
        <p14:creationId xmlns:p14="http://schemas.microsoft.com/office/powerpoint/2010/main" val="389323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smtClean="0"/>
              <a:t>Eventuell noch: Stoff, wie es zu den „Großen Göttern“ kommt als ausgegrenzte Gruppe von anderen Göttern (vgl. Sukzessionsmythen), und evtl. noch Hyleme, ob und wenn ja wie die „Großen Götter“ zu den Palladia kommen …</a:t>
            </a:r>
          </a:p>
        </p:txBody>
      </p:sp>
      <p:sp>
        <p:nvSpPr>
          <p:cNvPr id="4" name="Foliennummernplatzhalter 3"/>
          <p:cNvSpPr>
            <a:spLocks noGrp="1"/>
          </p:cNvSpPr>
          <p:nvPr>
            <p:ph type="sldNum" sz="quarter" idx="10"/>
          </p:nvPr>
        </p:nvSpPr>
        <p:spPr/>
        <p:txBody>
          <a:bodyPr/>
          <a:lstStyle/>
          <a:p>
            <a:fld id="{1D143F93-448C-42F6-A051-9146DBFC1AE5}" type="slidenum">
              <a:rPr lang="de-DE" smtClean="0"/>
              <a:t>24</a:t>
            </a:fld>
            <a:endParaRPr lang="de-DE"/>
          </a:p>
        </p:txBody>
      </p:sp>
    </p:spTree>
    <p:extLst>
      <p:ext uri="{BB962C8B-B14F-4D97-AF65-F5344CB8AC3E}">
        <p14:creationId xmlns:p14="http://schemas.microsoft.com/office/powerpoint/2010/main" val="4243046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Ausführlicher</a:t>
            </a:r>
            <a:r>
              <a:rPr lang="de-DE" baseline="0"/>
              <a:t> könnte man auch </a:t>
            </a:r>
            <a:r>
              <a:rPr lang="de-DE" baseline="0" smtClean="0"/>
              <a:t>von Hylemsequenzanalyse oder von </a:t>
            </a:r>
            <a:r>
              <a:rPr lang="de-DE" baseline="0"/>
              <a:t>„</a:t>
            </a:r>
            <a:r>
              <a:rPr lang="de-DE" baseline="0" smtClean="0"/>
              <a:t>Erzählstoff-Sequenzen-Analyse</a:t>
            </a:r>
            <a:r>
              <a:rPr lang="de-DE" baseline="0"/>
              <a:t>“ sprechen.</a:t>
            </a:r>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t>25</a:t>
            </a:fld>
            <a:endParaRPr lang="de-DE"/>
          </a:p>
        </p:txBody>
      </p:sp>
    </p:spTree>
    <p:extLst>
      <p:ext uri="{BB962C8B-B14F-4D97-AF65-F5344CB8AC3E}">
        <p14:creationId xmlns:p14="http://schemas.microsoft.com/office/powerpoint/2010/main" val="2754218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aseline="0"/>
          </a:p>
        </p:txBody>
      </p:sp>
      <p:sp>
        <p:nvSpPr>
          <p:cNvPr id="4" name="Foliennummernplatzhalter 3"/>
          <p:cNvSpPr>
            <a:spLocks noGrp="1"/>
          </p:cNvSpPr>
          <p:nvPr>
            <p:ph type="sldNum" sz="quarter" idx="10"/>
          </p:nvPr>
        </p:nvSpPr>
        <p:spPr/>
        <p:txBody>
          <a:bodyPr/>
          <a:lstStyle/>
          <a:p>
            <a:fld id="{1D143F93-448C-42F6-A051-9146DBFC1AE5}" type="slidenum">
              <a:rPr lang="de-DE" smtClean="0">
                <a:solidFill>
                  <a:prstClr val="black"/>
                </a:solidFill>
              </a:rPr>
              <a:pPr/>
              <a:t>27</a:t>
            </a:fld>
            <a:endParaRPr lang="de-DE">
              <a:solidFill>
                <a:prstClr val="black"/>
              </a:solidFill>
            </a:endParaRPr>
          </a:p>
        </p:txBody>
      </p:sp>
    </p:spTree>
    <p:extLst>
      <p:ext uri="{BB962C8B-B14F-4D97-AF65-F5344CB8AC3E}">
        <p14:creationId xmlns:p14="http://schemas.microsoft.com/office/powerpoint/2010/main" val="687213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a:p>
        </p:txBody>
      </p:sp>
      <p:sp>
        <p:nvSpPr>
          <p:cNvPr id="4" name="Foliennummernplatzhalter 3"/>
          <p:cNvSpPr>
            <a:spLocks noGrp="1"/>
          </p:cNvSpPr>
          <p:nvPr>
            <p:ph type="sldNum" sz="quarter" idx="10"/>
          </p:nvPr>
        </p:nvSpPr>
        <p:spPr/>
        <p:txBody>
          <a:bodyPr/>
          <a:lstStyle/>
          <a:p>
            <a:fld id="{1D143F93-448C-42F6-A051-9146DBFC1AE5}" type="slidenum">
              <a:rPr lang="de-DE" smtClean="0">
                <a:solidFill>
                  <a:prstClr val="black"/>
                </a:solidFill>
              </a:rPr>
              <a:pPr/>
              <a:t>28</a:t>
            </a:fld>
            <a:endParaRPr lang="de-DE">
              <a:solidFill>
                <a:prstClr val="black"/>
              </a:solidFill>
            </a:endParaRPr>
          </a:p>
        </p:txBody>
      </p:sp>
    </p:spTree>
    <p:extLst>
      <p:ext uri="{BB962C8B-B14F-4D97-AF65-F5344CB8AC3E}">
        <p14:creationId xmlns:p14="http://schemas.microsoft.com/office/powerpoint/2010/main" val="2689287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t>29</a:t>
            </a:fld>
            <a:endParaRPr lang="de-DE"/>
          </a:p>
        </p:txBody>
      </p:sp>
    </p:spTree>
    <p:extLst>
      <p:ext uri="{BB962C8B-B14F-4D97-AF65-F5344CB8AC3E}">
        <p14:creationId xmlns:p14="http://schemas.microsoft.com/office/powerpoint/2010/main" val="1697537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t>30</a:t>
            </a:fld>
            <a:endParaRPr lang="de-DE"/>
          </a:p>
        </p:txBody>
      </p:sp>
    </p:spTree>
    <p:extLst>
      <p:ext uri="{BB962C8B-B14F-4D97-AF65-F5344CB8AC3E}">
        <p14:creationId xmlns:p14="http://schemas.microsoft.com/office/powerpoint/2010/main" val="1448518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 Determination</a:t>
            </a:r>
            <a:r>
              <a:rPr lang="de-DE" baseline="0"/>
              <a:t> „raketenschnell“ </a:t>
            </a:r>
            <a:r>
              <a:rPr lang="de-DE" i="1" baseline="0"/>
              <a:t>könnte </a:t>
            </a:r>
            <a:r>
              <a:rPr lang="de-DE" i="0" baseline="0"/>
              <a:t>ein Hylem aus einem eigenen Stoff beinhalten (wenn es z.B. einen Erzählstoff gäbe, nach dem Hermes die Rakete erfindet oder sich mit einer Rakete schnell fortbewegt); solange aber ein solcher Stoff nicht auftaucht/bekannt ist, bleibt es eine bloße Determination.</a:t>
            </a:r>
          </a:p>
          <a:p>
            <a:r>
              <a:rPr lang="de-DE" sz="1200" kern="1200">
                <a:solidFill>
                  <a:schemeClr val="tx1"/>
                </a:solidFill>
                <a:effectLst/>
                <a:latin typeface="+mn-lt"/>
                <a:ea typeface="+mn-ea"/>
                <a:cs typeface="+mn-cs"/>
              </a:rPr>
              <a:t>Ad stoff-fremde Bestandteile vgl.</a:t>
            </a:r>
            <a:r>
              <a:rPr lang="de-DE" sz="1200" kern="1200" baseline="0">
                <a:solidFill>
                  <a:schemeClr val="tx1"/>
                </a:solidFill>
                <a:effectLst/>
                <a:latin typeface="+mn-lt"/>
                <a:ea typeface="+mn-ea"/>
                <a:cs typeface="+mn-cs"/>
              </a:rPr>
              <a:t> auch Waffe </a:t>
            </a:r>
            <a:r>
              <a:rPr lang="de-DE" sz="1200" kern="1200">
                <a:solidFill>
                  <a:schemeClr val="tx1"/>
                </a:solidFill>
                <a:effectLst/>
                <a:latin typeface="+mn-lt"/>
                <a:ea typeface="+mn-ea"/>
                <a:cs typeface="+mn-cs"/>
              </a:rPr>
              <a:t>Šarur in </a:t>
            </a:r>
            <a:r>
              <a:rPr lang="de-DE" sz="1200" kern="1200" cap="small">
                <a:solidFill>
                  <a:schemeClr val="tx1"/>
                </a:solidFill>
                <a:effectLst/>
                <a:latin typeface="+mn-lt"/>
                <a:ea typeface="+mn-ea"/>
                <a:cs typeface="+mn-cs"/>
              </a:rPr>
              <a:t>Asalluḫi vertreibt Lamaštu.</a:t>
            </a:r>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t>34</a:t>
            </a:fld>
            <a:endParaRPr lang="de-DE"/>
          </a:p>
        </p:txBody>
      </p:sp>
    </p:spTree>
    <p:extLst>
      <p:ext uri="{BB962C8B-B14F-4D97-AF65-F5344CB8AC3E}">
        <p14:creationId xmlns:p14="http://schemas.microsoft.com/office/powerpoint/2010/main" val="71577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Ausschnitthaftes</a:t>
            </a:r>
            <a:r>
              <a:rPr lang="de-DE" baseline="0"/>
              <a:t> Erzählen ist die Regel!!</a:t>
            </a:r>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3066909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a:sym typeface="Wingdings" panose="05000000000000000000" pitchFamily="2" charset="2"/>
              </a:rPr>
              <a:t>Anmerkung: Zu diesem Befund kommt man </a:t>
            </a:r>
            <a:r>
              <a:rPr lang="de-DE" sz="1200" i="1">
                <a:sym typeface="Wingdings" panose="05000000000000000000" pitchFamily="2" charset="2"/>
              </a:rPr>
              <a:t>auch</a:t>
            </a:r>
            <a:r>
              <a:rPr lang="de-DE" sz="1200">
                <a:sym typeface="Wingdings" panose="05000000000000000000" pitchFamily="2" charset="2"/>
              </a:rPr>
              <a:t> über die Stratifikationsanalyse, durch die Beobachtung der Inkonsistenz, dass das Thema vom Totenopfer für den </a:t>
            </a:r>
            <a:r>
              <a:rPr lang="de-DE" sz="1200"/>
              <a:t>verstorbenen Gemahl der Ereškigal im Text nirgends wieder aufgegriffen wird</a:t>
            </a:r>
            <a:r>
              <a:rPr lang="de-DE" sz="1200" baseline="0"/>
              <a:t> („dead end“).</a:t>
            </a:r>
          </a:p>
          <a:p>
            <a:r>
              <a:rPr lang="de-DE" sz="1200" baseline="0"/>
              <a:t>Ansonsten könnte </a:t>
            </a:r>
            <a:r>
              <a:rPr lang="de-DE" sz="1200"/>
              <a:t>Mythos vom </a:t>
            </a:r>
            <a:r>
              <a:rPr lang="de-DE" sz="1200" b="0" cap="small"/>
              <a:t>Tod des Gemahls der Ereškigal</a:t>
            </a:r>
            <a:r>
              <a:rPr lang="de-DE" sz="1200" b="1" cap="small"/>
              <a:t> </a:t>
            </a:r>
            <a:r>
              <a:rPr lang="de-DE" sz="1200" baseline="0"/>
              <a:t>auch eine Rahmen-Erzählung für den Unterweltsgang sein, aber das ist im Text </a:t>
            </a:r>
            <a:r>
              <a:rPr lang="de-DE" sz="1200" i="1" baseline="0"/>
              <a:t>Innanas Gang </a:t>
            </a:r>
            <a:r>
              <a:rPr lang="de-DE" sz="1200" baseline="0"/>
              <a:t>nicht der Fall.</a:t>
            </a:r>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t>35</a:t>
            </a:fld>
            <a:endParaRPr lang="de-DE"/>
          </a:p>
        </p:txBody>
      </p:sp>
    </p:spTree>
    <p:extLst>
      <p:ext uri="{BB962C8B-B14F-4D97-AF65-F5344CB8AC3E}">
        <p14:creationId xmlns:p14="http://schemas.microsoft.com/office/powerpoint/2010/main" val="385989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Begründung: Alles, was nach „</a:t>
            </a:r>
            <a:r>
              <a:rPr lang="de-DE" sz="1200"/>
              <a:t>Herakles geht in die Unterwelt, um Kerberos zu holen“ noch</a:t>
            </a:r>
            <a:r>
              <a:rPr lang="de-DE" sz="1200" baseline="0"/>
              <a:t> folgt, wird sonst </a:t>
            </a:r>
            <a:r>
              <a:rPr lang="de-DE" sz="1200" i="1" baseline="0"/>
              <a:t>immer</a:t>
            </a:r>
            <a:r>
              <a:rPr lang="de-DE" sz="1200" i="0" baseline="0"/>
              <a:t> von Odysseus und </a:t>
            </a:r>
            <a:r>
              <a:rPr lang="de-DE" sz="1200" i="1" baseline="0"/>
              <a:t>nie</a:t>
            </a:r>
            <a:r>
              <a:rPr lang="de-DE" sz="1200" i="0" baseline="0"/>
              <a:t> von Herakles erzählt.</a:t>
            </a:r>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t>36</a:t>
            </a:fld>
            <a:endParaRPr lang="de-DE"/>
          </a:p>
        </p:txBody>
      </p:sp>
    </p:spTree>
    <p:extLst>
      <p:ext uri="{BB962C8B-B14F-4D97-AF65-F5344CB8AC3E}">
        <p14:creationId xmlns:p14="http://schemas.microsoft.com/office/powerpoint/2010/main" val="95827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Nicht nur Gestalten, sondern (oft) auch Handlungen der Gestalten angedeutet </a:t>
            </a:r>
            <a:r>
              <a:rPr lang="de-DE">
                <a:sym typeface="Wingdings" panose="05000000000000000000" pitchFamily="2" charset="2"/>
              </a:rPr>
              <a:t> Ausschnitte</a:t>
            </a:r>
            <a:r>
              <a:rPr lang="de-DE" baseline="0">
                <a:sym typeface="Wingdings" panose="05000000000000000000" pitchFamily="2" charset="2"/>
              </a:rPr>
              <a:t> aus mythischen Erzählstoffen! Aber: Aus verschiedenen! Tantalos-Beschreibung z.B. Hom. </a:t>
            </a:r>
            <a:r>
              <a:rPr lang="de-DE" i="1" baseline="0">
                <a:sym typeface="Wingdings" panose="05000000000000000000" pitchFamily="2" charset="2"/>
              </a:rPr>
              <a:t>Od</a:t>
            </a:r>
            <a:r>
              <a:rPr lang="de-DE" baseline="0">
                <a:sym typeface="Wingdings" panose="05000000000000000000" pitchFamily="2" charset="2"/>
              </a:rPr>
              <a:t>. 11,582-592; Felsbrocken über Kopf, der dauernd ihn zu erschlagen droht, aber z.B. nicht bei Homer, sondern bei Hygin (</a:t>
            </a:r>
            <a:r>
              <a:rPr lang="de-DE" i="1" baseline="0">
                <a:sym typeface="Wingdings" panose="05000000000000000000" pitchFamily="2" charset="2"/>
              </a:rPr>
              <a:t>fab</a:t>
            </a:r>
            <a:r>
              <a:rPr lang="de-DE" baseline="0">
                <a:sym typeface="Wingdings" panose="05000000000000000000" pitchFamily="2" charset="2"/>
              </a:rPr>
              <a:t>. 82)</a:t>
            </a:r>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t>4</a:t>
            </a:fld>
            <a:endParaRPr lang="de-DE"/>
          </a:p>
        </p:txBody>
      </p:sp>
    </p:spTree>
    <p:extLst>
      <p:ext uri="{BB962C8B-B14F-4D97-AF65-F5344CB8AC3E}">
        <p14:creationId xmlns:p14="http://schemas.microsoft.com/office/powerpoint/2010/main" val="59864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Nicht nur Gestalten, sondern (oft) auch Handlungen der Gestalten angedeutet </a:t>
            </a:r>
            <a:r>
              <a:rPr lang="de-DE">
                <a:sym typeface="Wingdings" panose="05000000000000000000" pitchFamily="2" charset="2"/>
              </a:rPr>
              <a:t> Ausschnitte</a:t>
            </a:r>
            <a:r>
              <a:rPr lang="de-DE" baseline="0">
                <a:sym typeface="Wingdings" panose="05000000000000000000" pitchFamily="2" charset="2"/>
              </a:rPr>
              <a:t> aus mythischen Erzählstoffen! Aber: Aus verschiedenen! N.B.: Tantalos-Beschreibung z.B. Hom. </a:t>
            </a:r>
            <a:r>
              <a:rPr lang="de-DE" i="1" baseline="0">
                <a:sym typeface="Wingdings" panose="05000000000000000000" pitchFamily="2" charset="2"/>
              </a:rPr>
              <a:t>Od</a:t>
            </a:r>
            <a:r>
              <a:rPr lang="de-DE" baseline="0">
                <a:sym typeface="Wingdings" panose="05000000000000000000" pitchFamily="2" charset="2"/>
              </a:rPr>
              <a:t>. 11,582-592; Felsbrocken über Kopf, der dauernd ihn zu erschlagen droht, aber z.B. nicht bei Homer, sondern bei Hygin (</a:t>
            </a:r>
            <a:r>
              <a:rPr lang="de-DE" i="1" baseline="0">
                <a:sym typeface="Wingdings" panose="05000000000000000000" pitchFamily="2" charset="2"/>
              </a:rPr>
              <a:t>fab</a:t>
            </a:r>
            <a:r>
              <a:rPr lang="de-DE" baseline="0">
                <a:sym typeface="Wingdings" panose="05000000000000000000" pitchFamily="2" charset="2"/>
              </a:rPr>
              <a:t>. 82)</a:t>
            </a:r>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391888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Nicht nur Gestalten, sondern (oft) auch Handlungen der Gestalten angedeutet </a:t>
            </a:r>
            <a:r>
              <a:rPr lang="de-DE">
                <a:sym typeface="Wingdings" panose="05000000000000000000" pitchFamily="2" charset="2"/>
              </a:rPr>
              <a:t> Ausschnitte</a:t>
            </a:r>
            <a:r>
              <a:rPr lang="de-DE" baseline="0">
                <a:sym typeface="Wingdings" panose="05000000000000000000" pitchFamily="2" charset="2"/>
              </a:rPr>
              <a:t> aus mythischen Erzählstoffen! Aber: Aus verschiedenen! N.B.: Tantalos-Beschreibung z.B. Hom. </a:t>
            </a:r>
            <a:r>
              <a:rPr lang="de-DE" i="1" baseline="0">
                <a:sym typeface="Wingdings" panose="05000000000000000000" pitchFamily="2" charset="2"/>
              </a:rPr>
              <a:t>Od</a:t>
            </a:r>
            <a:r>
              <a:rPr lang="de-DE" baseline="0">
                <a:sym typeface="Wingdings" panose="05000000000000000000" pitchFamily="2" charset="2"/>
              </a:rPr>
              <a:t>. 11,582-592; Felsbrocken über Kopf, der dauernd ihn zu erschlagen droht, aber z.B. nicht bei Homer, sondern bei Hygin (</a:t>
            </a:r>
            <a:r>
              <a:rPr lang="de-DE" i="1" baseline="0">
                <a:sym typeface="Wingdings" panose="05000000000000000000" pitchFamily="2" charset="2"/>
              </a:rPr>
              <a:t>fab</a:t>
            </a:r>
            <a:r>
              <a:rPr lang="de-DE" baseline="0">
                <a:sym typeface="Wingdings" panose="05000000000000000000" pitchFamily="2" charset="2"/>
              </a:rPr>
              <a:t>. 82)</a:t>
            </a:r>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326341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Ausführlicher</a:t>
            </a:r>
            <a:r>
              <a:rPr lang="de-DE" baseline="0"/>
              <a:t> könnte man auch </a:t>
            </a:r>
            <a:r>
              <a:rPr lang="de-DE" baseline="0" smtClean="0"/>
              <a:t>von Hylemsequenzanalyse oder von </a:t>
            </a:r>
            <a:r>
              <a:rPr lang="de-DE" baseline="0"/>
              <a:t>„</a:t>
            </a:r>
            <a:r>
              <a:rPr lang="de-DE" baseline="0" smtClean="0"/>
              <a:t>Erzählstoff-Sequenzen-Analyse</a:t>
            </a:r>
            <a:r>
              <a:rPr lang="de-DE" baseline="0"/>
              <a:t>“ sprechen.</a:t>
            </a:r>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t>9</a:t>
            </a:fld>
            <a:endParaRPr lang="de-DE"/>
          </a:p>
        </p:txBody>
      </p:sp>
    </p:spTree>
    <p:extLst>
      <p:ext uri="{BB962C8B-B14F-4D97-AF65-F5344CB8AC3E}">
        <p14:creationId xmlns:p14="http://schemas.microsoft.com/office/powerpoint/2010/main" val="2890269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a:solidFill>
                  <a:schemeClr val="tx1"/>
                </a:solidFill>
                <a:effectLst/>
                <a:latin typeface="+mn-lt"/>
                <a:ea typeface="+mn-ea"/>
                <a:cs typeface="+mn-cs"/>
              </a:rPr>
              <a:t>Ad Überblendung: Im Märchen-Nacherzählungs-Selbstversuch wurde</a:t>
            </a:r>
            <a:r>
              <a:rPr lang="de-DE" sz="1200" kern="1200" baseline="0">
                <a:solidFill>
                  <a:schemeClr val="tx1"/>
                </a:solidFill>
                <a:effectLst/>
                <a:latin typeface="+mn-lt"/>
                <a:ea typeface="+mn-ea"/>
                <a:cs typeface="+mn-cs"/>
              </a:rPr>
              <a:t> </a:t>
            </a:r>
            <a:r>
              <a:rPr lang="de-DE" sz="1200" kern="1200">
                <a:solidFill>
                  <a:schemeClr val="tx1"/>
                </a:solidFill>
                <a:effectLst/>
                <a:latin typeface="+mn-lt"/>
                <a:ea typeface="+mn-ea"/>
                <a:cs typeface="+mn-cs"/>
              </a:rPr>
              <a:t>Rotkäppchen und Wolf + 7 Geislein vermischt, weil Wolf in beiden vorkommt.</a:t>
            </a:r>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t>12</a:t>
            </a:fld>
            <a:endParaRPr lang="de-DE"/>
          </a:p>
        </p:txBody>
      </p:sp>
    </p:spTree>
    <p:extLst>
      <p:ext uri="{BB962C8B-B14F-4D97-AF65-F5344CB8AC3E}">
        <p14:creationId xmlns:p14="http://schemas.microsoft.com/office/powerpoint/2010/main" val="320972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vgl. „feindliche“</a:t>
            </a:r>
            <a:r>
              <a:rPr lang="de-DE" baseline="0"/>
              <a:t> Übernahme in moderner Firmenpolitik; könnte aber auch „freundlich“ sein. Man könnte auch „Imitation“ sagen.</a:t>
            </a:r>
            <a:endParaRPr lang="de-DE"/>
          </a:p>
        </p:txBody>
      </p:sp>
      <p:sp>
        <p:nvSpPr>
          <p:cNvPr id="4" name="Foliennummernplatzhalter 3"/>
          <p:cNvSpPr>
            <a:spLocks noGrp="1"/>
          </p:cNvSpPr>
          <p:nvPr>
            <p:ph type="sldNum" sz="quarter" idx="10"/>
          </p:nvPr>
        </p:nvSpPr>
        <p:spPr/>
        <p:txBody>
          <a:bodyPr/>
          <a:lstStyle/>
          <a:p>
            <a:fld id="{1D143F93-448C-42F6-A051-9146DBFC1AE5}" type="slidenum">
              <a:rPr lang="de-DE" smtClean="0"/>
              <a:t>13</a:t>
            </a:fld>
            <a:endParaRPr lang="de-DE"/>
          </a:p>
        </p:txBody>
      </p:sp>
    </p:spTree>
    <p:extLst>
      <p:ext uri="{BB962C8B-B14F-4D97-AF65-F5344CB8AC3E}">
        <p14:creationId xmlns:p14="http://schemas.microsoft.com/office/powerpoint/2010/main" val="64238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Idee zur ZOPHT-Abkürzung aus</a:t>
            </a:r>
            <a:r>
              <a:rPr lang="de-DE" baseline="0"/>
              <a:t> FOR</a:t>
            </a:r>
          </a:p>
        </p:txBody>
      </p:sp>
      <p:sp>
        <p:nvSpPr>
          <p:cNvPr id="4" name="Foliennummernplatzhalter 3"/>
          <p:cNvSpPr>
            <a:spLocks noGrp="1"/>
          </p:cNvSpPr>
          <p:nvPr>
            <p:ph type="sldNum" sz="quarter" idx="10"/>
          </p:nvPr>
        </p:nvSpPr>
        <p:spPr/>
        <p:txBody>
          <a:bodyPr/>
          <a:lstStyle/>
          <a:p>
            <a:fld id="{1D143F93-448C-42F6-A051-9146DBFC1AE5}" type="slidenum">
              <a:rPr lang="de-DE" smtClean="0"/>
              <a:t>14</a:t>
            </a:fld>
            <a:endParaRPr lang="de-DE"/>
          </a:p>
        </p:txBody>
      </p:sp>
    </p:spTree>
    <p:extLst>
      <p:ext uri="{BB962C8B-B14F-4D97-AF65-F5344CB8AC3E}">
        <p14:creationId xmlns:p14="http://schemas.microsoft.com/office/powerpoint/2010/main" val="14662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3">
        <a:schemeClr val="bg1"/>
      </p:bgRef>
    </p:bg>
    <p:spTree>
      <p:nvGrpSpPr>
        <p:cNvPr id="1" name=""/>
        <p:cNvGrpSpPr/>
        <p:nvPr/>
      </p:nvGrpSpPr>
      <p:grpSpPr>
        <a:xfrm>
          <a:off x="0" y="0"/>
          <a:ext cx="0" cy="0"/>
          <a:chOff x="0" y="0"/>
          <a:chExt cx="0" cy="0"/>
        </a:xfrm>
      </p:grpSpPr>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052618" cy="588551"/>
          </a:xfrm>
          <a:prstGeom prst="rect">
            <a:avLst/>
          </a:prstGeom>
        </p:spPr>
      </p:pic>
      <p:sp>
        <p:nvSpPr>
          <p:cNvPr id="2" name="Titel 1"/>
          <p:cNvSpPr>
            <a:spLocks noGrp="1"/>
          </p:cNvSpPr>
          <p:nvPr>
            <p:ph type="ctrTitle"/>
          </p:nvPr>
        </p:nvSpPr>
        <p:spPr>
          <a:xfrm>
            <a:off x="1524000" y="1010228"/>
            <a:ext cx="9144000" cy="2019299"/>
          </a:xfrm>
        </p:spPr>
        <p:txBody>
          <a:bodyPr anchor="b">
            <a:normAutofit/>
          </a:bodyPr>
          <a:lstStyle>
            <a:lvl1pPr algn="ctr">
              <a:defRPr sz="4800"/>
            </a:lvl1pPr>
          </a:lstStyle>
          <a:p>
            <a:r>
              <a:rPr lang="de-DE"/>
              <a:t>Titelmasterformat durch Klicken bearbeiten</a:t>
            </a:r>
          </a:p>
        </p:txBody>
      </p:sp>
      <p:sp>
        <p:nvSpPr>
          <p:cNvPr id="3" name="Untertitel 2"/>
          <p:cNvSpPr>
            <a:spLocks noGrp="1"/>
          </p:cNvSpPr>
          <p:nvPr>
            <p:ph type="subTitle" idx="1"/>
          </p:nvPr>
        </p:nvSpPr>
        <p:spPr>
          <a:xfrm>
            <a:off x="1517073" y="3879130"/>
            <a:ext cx="9144000" cy="1655762"/>
          </a:xfrm>
        </p:spPr>
        <p:txBody>
          <a:bodyPr>
            <a:normAutofit/>
          </a:bodyPr>
          <a:lstStyle>
            <a:lvl1pPr marL="0" indent="0" algn="ctr">
              <a:buNone/>
              <a:defRPr sz="2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11" name="Freihandform 10"/>
          <p:cNvSpPr/>
          <p:nvPr userDrawn="1"/>
        </p:nvSpPr>
        <p:spPr>
          <a:xfrm>
            <a:off x="1524000" y="3343564"/>
            <a:ext cx="9144000" cy="212436"/>
          </a:xfrm>
          <a:custGeom>
            <a:avLst/>
            <a:gdLst>
              <a:gd name="connsiteX0" fmla="*/ 0 w 10898910"/>
              <a:gd name="connsiteY0" fmla="*/ 0 h 464731"/>
              <a:gd name="connsiteX1" fmla="*/ 2078182 w 10898910"/>
              <a:gd name="connsiteY1" fmla="*/ 193964 h 464731"/>
              <a:gd name="connsiteX2" fmla="*/ 2854037 w 10898910"/>
              <a:gd name="connsiteY2" fmla="*/ 461818 h 464731"/>
              <a:gd name="connsiteX3" fmla="*/ 10898910 w 10898910"/>
              <a:gd name="connsiteY3" fmla="*/ 9236 h 464731"/>
            </a:gdLst>
            <a:ahLst/>
            <a:cxnLst>
              <a:cxn ang="0">
                <a:pos x="connsiteX0" y="connsiteY0"/>
              </a:cxn>
              <a:cxn ang="0">
                <a:pos x="connsiteX1" y="connsiteY1"/>
              </a:cxn>
              <a:cxn ang="0">
                <a:pos x="connsiteX2" y="connsiteY2"/>
              </a:cxn>
              <a:cxn ang="0">
                <a:pos x="connsiteX3" y="connsiteY3"/>
              </a:cxn>
            </a:cxnLst>
            <a:rect l="l" t="t" r="r" b="b"/>
            <a:pathLst>
              <a:path w="10898910" h="464731">
                <a:moveTo>
                  <a:pt x="0" y="0"/>
                </a:moveTo>
                <a:cubicBezTo>
                  <a:pt x="801254" y="58497"/>
                  <a:pt x="1602509" y="116994"/>
                  <a:pt x="2078182" y="193964"/>
                </a:cubicBezTo>
                <a:cubicBezTo>
                  <a:pt x="2553855" y="270934"/>
                  <a:pt x="1383916" y="492606"/>
                  <a:pt x="2854037" y="461818"/>
                </a:cubicBezTo>
                <a:cubicBezTo>
                  <a:pt x="4324158" y="431030"/>
                  <a:pt x="7611534" y="220133"/>
                  <a:pt x="10898910" y="9236"/>
                </a:cubicBezTo>
              </a:path>
            </a:pathLst>
          </a:custGeom>
          <a:solidFill>
            <a:schemeClr val="accent1">
              <a:lumMod val="75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6993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7AFCF952-7B77-4BF6-A2D1-FE63FC9C85E5}" type="datetime1">
              <a:rPr lang="de-DE" smtClean="0"/>
              <a:t>26.03.2023</a:t>
            </a:fld>
            <a:endParaRPr lang="de-DE"/>
          </a:p>
        </p:txBody>
      </p:sp>
      <p:sp>
        <p:nvSpPr>
          <p:cNvPr id="6" name="Fußzeilenplatzhalter 5"/>
          <p:cNvSpPr>
            <a:spLocks noGrp="1"/>
          </p:cNvSpPr>
          <p:nvPr>
            <p:ph type="ftr" sz="quarter" idx="11"/>
          </p:nvPr>
        </p:nvSpPr>
        <p:spPr/>
        <p:txBody>
          <a:bodyPr/>
          <a:lstStyle/>
          <a:p>
            <a:r>
              <a:rPr lang="de-DE"/>
              <a:t>C. Zgoll</a:t>
            </a:r>
          </a:p>
        </p:txBody>
      </p:sp>
      <p:sp>
        <p:nvSpPr>
          <p:cNvPr id="7" name="Foliennummernplatzhalter 6"/>
          <p:cNvSpPr>
            <a:spLocks noGrp="1"/>
          </p:cNvSpPr>
          <p:nvPr>
            <p:ph type="sldNum" sz="quarter" idx="12"/>
          </p:nvPr>
        </p:nvSpPr>
        <p:spPr/>
        <p:txBody>
          <a:bodyPr/>
          <a:lstStyle/>
          <a:p>
            <a:fld id="{5355A901-4199-4991-A34B-DA39B0381A69}" type="slidenum">
              <a:rPr lang="de-DE" smtClean="0"/>
              <a:t>‹Nr.›</a:t>
            </a:fld>
            <a:endParaRPr lang="de-DE"/>
          </a:p>
        </p:txBody>
      </p:sp>
    </p:spTree>
    <p:extLst>
      <p:ext uri="{BB962C8B-B14F-4D97-AF65-F5344CB8AC3E}">
        <p14:creationId xmlns:p14="http://schemas.microsoft.com/office/powerpoint/2010/main" val="132855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CB96136-28ED-4ADF-B90E-419885C8861A}" type="datetime1">
              <a:rPr lang="de-DE" smtClean="0"/>
              <a:t>26.03.2023</a:t>
            </a:fld>
            <a:endParaRPr lang="de-DE"/>
          </a:p>
        </p:txBody>
      </p:sp>
      <p:sp>
        <p:nvSpPr>
          <p:cNvPr id="5" name="Fußzeilenplatzhalter 4"/>
          <p:cNvSpPr>
            <a:spLocks noGrp="1"/>
          </p:cNvSpPr>
          <p:nvPr>
            <p:ph type="ftr" sz="quarter" idx="11"/>
          </p:nvPr>
        </p:nvSpPr>
        <p:spPr/>
        <p:txBody>
          <a:bodyPr/>
          <a:lstStyle/>
          <a:p>
            <a:r>
              <a:rPr lang="de-DE"/>
              <a:t>C. Zgoll</a:t>
            </a:r>
          </a:p>
        </p:txBody>
      </p:sp>
      <p:sp>
        <p:nvSpPr>
          <p:cNvPr id="6" name="Foliennummernplatzhalter 5"/>
          <p:cNvSpPr>
            <a:spLocks noGrp="1"/>
          </p:cNvSpPr>
          <p:nvPr>
            <p:ph type="sldNum" sz="quarter" idx="12"/>
          </p:nvPr>
        </p:nvSpPr>
        <p:spPr/>
        <p:txBody>
          <a:bodyPr/>
          <a:lstStyle/>
          <a:p>
            <a:fld id="{5355A901-4199-4991-A34B-DA39B0381A69}" type="slidenum">
              <a:rPr lang="de-DE" smtClean="0"/>
              <a:t>‹Nr.›</a:t>
            </a:fld>
            <a:endParaRPr lang="de-DE"/>
          </a:p>
        </p:txBody>
      </p:sp>
    </p:spTree>
    <p:extLst>
      <p:ext uri="{BB962C8B-B14F-4D97-AF65-F5344CB8AC3E}">
        <p14:creationId xmlns:p14="http://schemas.microsoft.com/office/powerpoint/2010/main" val="100731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FEFCA8D-6A10-452F-85EA-E722138C4EF7}" type="datetime1">
              <a:rPr lang="de-DE" smtClean="0"/>
              <a:t>26.03.2023</a:t>
            </a:fld>
            <a:endParaRPr lang="de-DE"/>
          </a:p>
        </p:txBody>
      </p:sp>
      <p:sp>
        <p:nvSpPr>
          <p:cNvPr id="5" name="Fußzeilenplatzhalter 4"/>
          <p:cNvSpPr>
            <a:spLocks noGrp="1"/>
          </p:cNvSpPr>
          <p:nvPr>
            <p:ph type="ftr" sz="quarter" idx="11"/>
          </p:nvPr>
        </p:nvSpPr>
        <p:spPr/>
        <p:txBody>
          <a:bodyPr/>
          <a:lstStyle/>
          <a:p>
            <a:r>
              <a:rPr lang="de-DE"/>
              <a:t>C. Zgoll</a:t>
            </a:r>
          </a:p>
        </p:txBody>
      </p:sp>
      <p:sp>
        <p:nvSpPr>
          <p:cNvPr id="6" name="Foliennummernplatzhalter 5"/>
          <p:cNvSpPr>
            <a:spLocks noGrp="1"/>
          </p:cNvSpPr>
          <p:nvPr>
            <p:ph type="sldNum" sz="quarter" idx="12"/>
          </p:nvPr>
        </p:nvSpPr>
        <p:spPr/>
        <p:txBody>
          <a:bodyPr/>
          <a:lstStyle/>
          <a:p>
            <a:fld id="{5355A901-4199-4991-A34B-DA39B0381A69}" type="slidenum">
              <a:rPr lang="de-DE" smtClean="0"/>
              <a:t>‹Nr.›</a:t>
            </a:fld>
            <a:endParaRPr lang="de-DE"/>
          </a:p>
        </p:txBody>
      </p:sp>
    </p:spTree>
    <p:extLst>
      <p:ext uri="{BB962C8B-B14F-4D97-AF65-F5344CB8AC3E}">
        <p14:creationId xmlns:p14="http://schemas.microsoft.com/office/powerpoint/2010/main" val="526213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bg>
      <p:bgRef idx="1003">
        <a:schemeClr val="bg1"/>
      </p:bgRef>
    </p:bg>
    <p:spTree>
      <p:nvGrpSpPr>
        <p:cNvPr id="1" name=""/>
        <p:cNvGrpSpPr/>
        <p:nvPr/>
      </p:nvGrpSpPr>
      <p:grpSpPr>
        <a:xfrm>
          <a:off x="0" y="0"/>
          <a:ext cx="0" cy="0"/>
          <a:chOff x="0" y="0"/>
          <a:chExt cx="0" cy="0"/>
        </a:xfrm>
      </p:grpSpPr>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052618" cy="588551"/>
          </a:xfrm>
          <a:prstGeom prst="rect">
            <a:avLst/>
          </a:prstGeom>
        </p:spPr>
      </p:pic>
      <p:sp>
        <p:nvSpPr>
          <p:cNvPr id="2" name="Titel 1"/>
          <p:cNvSpPr>
            <a:spLocks noGrp="1"/>
          </p:cNvSpPr>
          <p:nvPr>
            <p:ph type="ctrTitle"/>
          </p:nvPr>
        </p:nvSpPr>
        <p:spPr>
          <a:xfrm>
            <a:off x="1524000" y="1010228"/>
            <a:ext cx="9144000" cy="2019299"/>
          </a:xfrm>
        </p:spPr>
        <p:txBody>
          <a:bodyPr anchor="b">
            <a:normAutofit/>
          </a:bodyPr>
          <a:lstStyle>
            <a:lvl1pPr algn="ctr">
              <a:defRPr sz="4800"/>
            </a:lvl1pPr>
          </a:lstStyle>
          <a:p>
            <a:r>
              <a:rPr lang="de-DE"/>
              <a:t>Titelmasterformat durch Klicken bearbeiten</a:t>
            </a:r>
          </a:p>
        </p:txBody>
      </p:sp>
      <p:sp>
        <p:nvSpPr>
          <p:cNvPr id="3" name="Untertitel 2"/>
          <p:cNvSpPr>
            <a:spLocks noGrp="1"/>
          </p:cNvSpPr>
          <p:nvPr>
            <p:ph type="subTitle" idx="1"/>
          </p:nvPr>
        </p:nvSpPr>
        <p:spPr>
          <a:xfrm>
            <a:off x="1517073" y="3879130"/>
            <a:ext cx="9144000" cy="1655762"/>
          </a:xfrm>
        </p:spPr>
        <p:txBody>
          <a:bodyPr>
            <a:normAutofit/>
          </a:bodyPr>
          <a:lstStyle>
            <a:lvl1pPr marL="0" indent="0" algn="ctr">
              <a:buNone/>
              <a:defRPr sz="2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11" name="Freihandform 10"/>
          <p:cNvSpPr/>
          <p:nvPr userDrawn="1"/>
        </p:nvSpPr>
        <p:spPr>
          <a:xfrm>
            <a:off x="1524000" y="3343564"/>
            <a:ext cx="9144000" cy="212436"/>
          </a:xfrm>
          <a:custGeom>
            <a:avLst/>
            <a:gdLst>
              <a:gd name="connsiteX0" fmla="*/ 0 w 10898910"/>
              <a:gd name="connsiteY0" fmla="*/ 0 h 464731"/>
              <a:gd name="connsiteX1" fmla="*/ 2078182 w 10898910"/>
              <a:gd name="connsiteY1" fmla="*/ 193964 h 464731"/>
              <a:gd name="connsiteX2" fmla="*/ 2854037 w 10898910"/>
              <a:gd name="connsiteY2" fmla="*/ 461818 h 464731"/>
              <a:gd name="connsiteX3" fmla="*/ 10898910 w 10898910"/>
              <a:gd name="connsiteY3" fmla="*/ 9236 h 464731"/>
            </a:gdLst>
            <a:ahLst/>
            <a:cxnLst>
              <a:cxn ang="0">
                <a:pos x="connsiteX0" y="connsiteY0"/>
              </a:cxn>
              <a:cxn ang="0">
                <a:pos x="connsiteX1" y="connsiteY1"/>
              </a:cxn>
              <a:cxn ang="0">
                <a:pos x="connsiteX2" y="connsiteY2"/>
              </a:cxn>
              <a:cxn ang="0">
                <a:pos x="connsiteX3" y="connsiteY3"/>
              </a:cxn>
            </a:cxnLst>
            <a:rect l="l" t="t" r="r" b="b"/>
            <a:pathLst>
              <a:path w="10898910" h="464731">
                <a:moveTo>
                  <a:pt x="0" y="0"/>
                </a:moveTo>
                <a:cubicBezTo>
                  <a:pt x="801254" y="58497"/>
                  <a:pt x="1602509" y="116994"/>
                  <a:pt x="2078182" y="193964"/>
                </a:cubicBezTo>
                <a:cubicBezTo>
                  <a:pt x="2553855" y="270934"/>
                  <a:pt x="1383916" y="492606"/>
                  <a:pt x="2854037" y="461818"/>
                </a:cubicBezTo>
                <a:cubicBezTo>
                  <a:pt x="4324158" y="431030"/>
                  <a:pt x="7611534" y="220133"/>
                  <a:pt x="10898910" y="9236"/>
                </a:cubicBezTo>
              </a:path>
            </a:pathLst>
          </a:custGeom>
          <a:solidFill>
            <a:schemeClr val="accent1">
              <a:lumMod val="75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237811014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elfolie">
    <p:bg>
      <p:bgRef idx="1003">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010228"/>
            <a:ext cx="9144000" cy="2019299"/>
          </a:xfrm>
        </p:spPr>
        <p:txBody>
          <a:bodyPr anchor="b">
            <a:normAutofit/>
          </a:bodyPr>
          <a:lstStyle>
            <a:lvl1pPr algn="ctr">
              <a:defRPr sz="4800"/>
            </a:lvl1pPr>
          </a:lstStyle>
          <a:p>
            <a:r>
              <a:rPr lang="de-DE"/>
              <a:t>Titelmasterformat durch Klicken bearbeiten</a:t>
            </a:r>
          </a:p>
        </p:txBody>
      </p:sp>
      <p:sp>
        <p:nvSpPr>
          <p:cNvPr id="3" name="Untertitel 2"/>
          <p:cNvSpPr>
            <a:spLocks noGrp="1"/>
          </p:cNvSpPr>
          <p:nvPr>
            <p:ph type="subTitle" idx="1"/>
          </p:nvPr>
        </p:nvSpPr>
        <p:spPr>
          <a:xfrm>
            <a:off x="1517073" y="3879130"/>
            <a:ext cx="9144000" cy="1655762"/>
          </a:xfrm>
        </p:spPr>
        <p:txBody>
          <a:bodyPr>
            <a:normAutofit/>
          </a:bodyPr>
          <a:lstStyle>
            <a:lvl1pPr marL="0" indent="0" algn="ctr">
              <a:buNone/>
              <a:defRPr sz="2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11" name="Freihandform 10"/>
          <p:cNvSpPr/>
          <p:nvPr userDrawn="1"/>
        </p:nvSpPr>
        <p:spPr>
          <a:xfrm>
            <a:off x="1524000" y="3343564"/>
            <a:ext cx="9144000" cy="212436"/>
          </a:xfrm>
          <a:custGeom>
            <a:avLst/>
            <a:gdLst>
              <a:gd name="connsiteX0" fmla="*/ 0 w 10898910"/>
              <a:gd name="connsiteY0" fmla="*/ 0 h 464731"/>
              <a:gd name="connsiteX1" fmla="*/ 2078182 w 10898910"/>
              <a:gd name="connsiteY1" fmla="*/ 193964 h 464731"/>
              <a:gd name="connsiteX2" fmla="*/ 2854037 w 10898910"/>
              <a:gd name="connsiteY2" fmla="*/ 461818 h 464731"/>
              <a:gd name="connsiteX3" fmla="*/ 10898910 w 10898910"/>
              <a:gd name="connsiteY3" fmla="*/ 9236 h 464731"/>
            </a:gdLst>
            <a:ahLst/>
            <a:cxnLst>
              <a:cxn ang="0">
                <a:pos x="connsiteX0" y="connsiteY0"/>
              </a:cxn>
              <a:cxn ang="0">
                <a:pos x="connsiteX1" y="connsiteY1"/>
              </a:cxn>
              <a:cxn ang="0">
                <a:pos x="connsiteX2" y="connsiteY2"/>
              </a:cxn>
              <a:cxn ang="0">
                <a:pos x="connsiteX3" y="connsiteY3"/>
              </a:cxn>
            </a:cxnLst>
            <a:rect l="l" t="t" r="r" b="b"/>
            <a:pathLst>
              <a:path w="10898910" h="464731">
                <a:moveTo>
                  <a:pt x="0" y="0"/>
                </a:moveTo>
                <a:cubicBezTo>
                  <a:pt x="801254" y="58497"/>
                  <a:pt x="1602509" y="116994"/>
                  <a:pt x="2078182" y="193964"/>
                </a:cubicBezTo>
                <a:cubicBezTo>
                  <a:pt x="2553855" y="270934"/>
                  <a:pt x="1383916" y="492606"/>
                  <a:pt x="2854037" y="461818"/>
                </a:cubicBezTo>
                <a:cubicBezTo>
                  <a:pt x="4324158" y="431030"/>
                  <a:pt x="7611534" y="220133"/>
                  <a:pt x="10898910" y="9236"/>
                </a:cubicBezTo>
              </a:path>
            </a:pathLst>
          </a:custGeom>
          <a:solidFill>
            <a:schemeClr val="accent1">
              <a:lumMod val="75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223968806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17946" y="0"/>
            <a:ext cx="11223914" cy="831272"/>
          </a:xfrm>
        </p:spPr>
        <p:txBody>
          <a:bodyPr>
            <a:normAutofit/>
          </a:bodyPr>
          <a:lstStyle>
            <a:lvl1pPr>
              <a:defRPr sz="3600"/>
            </a:lvl1pPr>
          </a:lstStyle>
          <a:p>
            <a:r>
              <a:rPr lang="de-DE"/>
              <a:t>Titelmasterformat durch Klicken bearbeiten</a:t>
            </a:r>
          </a:p>
        </p:txBody>
      </p:sp>
      <p:sp>
        <p:nvSpPr>
          <p:cNvPr id="3" name="Inhaltsplatzhalter 2"/>
          <p:cNvSpPr>
            <a:spLocks noGrp="1"/>
          </p:cNvSpPr>
          <p:nvPr>
            <p:ph idx="1"/>
          </p:nvPr>
        </p:nvSpPr>
        <p:spPr>
          <a:xfrm>
            <a:off x="417945" y="1228436"/>
            <a:ext cx="11395364" cy="5264439"/>
          </a:xfrm>
        </p:spPr>
        <p:txBody>
          <a:bodyPr/>
          <a:lstStyle>
            <a:lvl1pPr marL="0" indent="0">
              <a:buNone/>
              <a:defRPr sz="3000"/>
            </a:lvl1pPr>
            <a:lvl2pPr marL="800100" indent="-342900">
              <a:buClr>
                <a:srgbClr val="0070C0"/>
              </a:buClr>
              <a:buSzPct val="110000"/>
              <a:buFont typeface="Wingdings" panose="05000000000000000000" pitchFamily="2" charset="2"/>
              <a:buChar char="§"/>
              <a:defRPr sz="2600"/>
            </a:lvl2pPr>
            <a:lvl3pPr>
              <a:defRPr sz="2400"/>
            </a:lvl3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a:xfrm>
            <a:off x="11526982" y="6575568"/>
            <a:ext cx="665018" cy="263236"/>
          </a:xfrm>
        </p:spPr>
        <p:txBody>
          <a:bodyPr/>
          <a:lstStyle>
            <a:lvl1pPr algn="r">
              <a:defRPr sz="1400">
                <a:solidFill>
                  <a:schemeClr val="accent1">
                    <a:lumMod val="60000"/>
                    <a:lumOff val="40000"/>
                  </a:schemeClr>
                </a:solidFill>
              </a:defRPr>
            </a:lvl1pPr>
          </a:lstStyle>
          <a:p>
            <a:fld id="{5355A901-4199-4991-A34B-DA39B0381A69}" type="slidenum">
              <a:rPr lang="de-DE" smtClean="0">
                <a:solidFill>
                  <a:srgbClr val="5B9BD5">
                    <a:lumMod val="60000"/>
                    <a:lumOff val="40000"/>
                  </a:srgbClr>
                </a:solidFill>
              </a:rPr>
              <a:pPr/>
              <a:t>‹Nr.›</a:t>
            </a:fld>
            <a:endParaRPr lang="de-DE">
              <a:solidFill>
                <a:srgbClr val="5B9BD5">
                  <a:lumMod val="60000"/>
                  <a:lumOff val="40000"/>
                </a:srgbClr>
              </a:solidFill>
            </a:endParaRPr>
          </a:p>
        </p:txBody>
      </p:sp>
      <p:sp>
        <p:nvSpPr>
          <p:cNvPr id="11" name="Freihandform 10"/>
          <p:cNvSpPr/>
          <p:nvPr userDrawn="1"/>
        </p:nvSpPr>
        <p:spPr>
          <a:xfrm>
            <a:off x="399472" y="831273"/>
            <a:ext cx="10898910" cy="182852"/>
          </a:xfrm>
          <a:custGeom>
            <a:avLst/>
            <a:gdLst>
              <a:gd name="connsiteX0" fmla="*/ 0 w 10898910"/>
              <a:gd name="connsiteY0" fmla="*/ 0 h 464731"/>
              <a:gd name="connsiteX1" fmla="*/ 2078182 w 10898910"/>
              <a:gd name="connsiteY1" fmla="*/ 193964 h 464731"/>
              <a:gd name="connsiteX2" fmla="*/ 2854037 w 10898910"/>
              <a:gd name="connsiteY2" fmla="*/ 461818 h 464731"/>
              <a:gd name="connsiteX3" fmla="*/ 10898910 w 10898910"/>
              <a:gd name="connsiteY3" fmla="*/ 9236 h 464731"/>
            </a:gdLst>
            <a:ahLst/>
            <a:cxnLst>
              <a:cxn ang="0">
                <a:pos x="connsiteX0" y="connsiteY0"/>
              </a:cxn>
              <a:cxn ang="0">
                <a:pos x="connsiteX1" y="connsiteY1"/>
              </a:cxn>
              <a:cxn ang="0">
                <a:pos x="connsiteX2" y="connsiteY2"/>
              </a:cxn>
              <a:cxn ang="0">
                <a:pos x="connsiteX3" y="connsiteY3"/>
              </a:cxn>
            </a:cxnLst>
            <a:rect l="l" t="t" r="r" b="b"/>
            <a:pathLst>
              <a:path w="10898910" h="464731">
                <a:moveTo>
                  <a:pt x="0" y="0"/>
                </a:moveTo>
                <a:cubicBezTo>
                  <a:pt x="801254" y="58497"/>
                  <a:pt x="1602509" y="116994"/>
                  <a:pt x="2078182" y="193964"/>
                </a:cubicBezTo>
                <a:cubicBezTo>
                  <a:pt x="2553855" y="270934"/>
                  <a:pt x="1383916" y="492606"/>
                  <a:pt x="2854037" y="461818"/>
                </a:cubicBezTo>
                <a:cubicBezTo>
                  <a:pt x="4324158" y="431030"/>
                  <a:pt x="7611534" y="220133"/>
                  <a:pt x="10898910" y="9236"/>
                </a:cubicBezTo>
              </a:path>
            </a:pathLst>
          </a:custGeom>
          <a:no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143683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44214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74883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31316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675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bg>
      <p:bgRef idx="1003">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010228"/>
            <a:ext cx="9144000" cy="2019299"/>
          </a:xfrm>
        </p:spPr>
        <p:txBody>
          <a:bodyPr anchor="b">
            <a:normAutofit/>
          </a:bodyPr>
          <a:lstStyle>
            <a:lvl1pPr algn="ctr">
              <a:defRPr sz="4800"/>
            </a:lvl1pPr>
          </a:lstStyle>
          <a:p>
            <a:r>
              <a:rPr lang="de-DE"/>
              <a:t>Titelmasterformat durch Klicken bearbeiten</a:t>
            </a:r>
          </a:p>
        </p:txBody>
      </p:sp>
      <p:sp>
        <p:nvSpPr>
          <p:cNvPr id="3" name="Untertitel 2"/>
          <p:cNvSpPr>
            <a:spLocks noGrp="1"/>
          </p:cNvSpPr>
          <p:nvPr>
            <p:ph type="subTitle" idx="1"/>
          </p:nvPr>
        </p:nvSpPr>
        <p:spPr>
          <a:xfrm>
            <a:off x="1517073" y="3879130"/>
            <a:ext cx="9144000" cy="1655762"/>
          </a:xfrm>
        </p:spPr>
        <p:txBody>
          <a:bodyPr>
            <a:normAutofit/>
          </a:bodyPr>
          <a:lstStyle>
            <a:lvl1pPr marL="0" indent="0" algn="ctr">
              <a:buNone/>
              <a:defRPr sz="2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11" name="Freihandform 10"/>
          <p:cNvSpPr/>
          <p:nvPr userDrawn="1"/>
        </p:nvSpPr>
        <p:spPr>
          <a:xfrm>
            <a:off x="1524000" y="3343564"/>
            <a:ext cx="9144000" cy="212436"/>
          </a:xfrm>
          <a:custGeom>
            <a:avLst/>
            <a:gdLst>
              <a:gd name="connsiteX0" fmla="*/ 0 w 10898910"/>
              <a:gd name="connsiteY0" fmla="*/ 0 h 464731"/>
              <a:gd name="connsiteX1" fmla="*/ 2078182 w 10898910"/>
              <a:gd name="connsiteY1" fmla="*/ 193964 h 464731"/>
              <a:gd name="connsiteX2" fmla="*/ 2854037 w 10898910"/>
              <a:gd name="connsiteY2" fmla="*/ 461818 h 464731"/>
              <a:gd name="connsiteX3" fmla="*/ 10898910 w 10898910"/>
              <a:gd name="connsiteY3" fmla="*/ 9236 h 464731"/>
            </a:gdLst>
            <a:ahLst/>
            <a:cxnLst>
              <a:cxn ang="0">
                <a:pos x="connsiteX0" y="connsiteY0"/>
              </a:cxn>
              <a:cxn ang="0">
                <a:pos x="connsiteX1" y="connsiteY1"/>
              </a:cxn>
              <a:cxn ang="0">
                <a:pos x="connsiteX2" y="connsiteY2"/>
              </a:cxn>
              <a:cxn ang="0">
                <a:pos x="connsiteX3" y="connsiteY3"/>
              </a:cxn>
            </a:cxnLst>
            <a:rect l="l" t="t" r="r" b="b"/>
            <a:pathLst>
              <a:path w="10898910" h="464731">
                <a:moveTo>
                  <a:pt x="0" y="0"/>
                </a:moveTo>
                <a:cubicBezTo>
                  <a:pt x="801254" y="58497"/>
                  <a:pt x="1602509" y="116994"/>
                  <a:pt x="2078182" y="193964"/>
                </a:cubicBezTo>
                <a:cubicBezTo>
                  <a:pt x="2553855" y="270934"/>
                  <a:pt x="1383916" y="492606"/>
                  <a:pt x="2854037" y="461818"/>
                </a:cubicBezTo>
                <a:cubicBezTo>
                  <a:pt x="4324158" y="431030"/>
                  <a:pt x="7611534" y="220133"/>
                  <a:pt x="10898910" y="9236"/>
                </a:cubicBezTo>
              </a:path>
            </a:pathLst>
          </a:custGeom>
          <a:solidFill>
            <a:schemeClr val="accent1">
              <a:lumMod val="75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9660632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5475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23271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22364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52521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9092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folie">
    <p:bg>
      <p:bgRef idx="1003">
        <a:schemeClr val="bg1"/>
      </p:bgRef>
    </p:bg>
    <p:spTree>
      <p:nvGrpSpPr>
        <p:cNvPr id="1" name=""/>
        <p:cNvGrpSpPr/>
        <p:nvPr/>
      </p:nvGrpSpPr>
      <p:grpSpPr>
        <a:xfrm>
          <a:off x="0" y="0"/>
          <a:ext cx="0" cy="0"/>
          <a:chOff x="0" y="0"/>
          <a:chExt cx="0" cy="0"/>
        </a:xfrm>
      </p:grpSpPr>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052618" cy="588551"/>
          </a:xfrm>
          <a:prstGeom prst="rect">
            <a:avLst/>
          </a:prstGeom>
        </p:spPr>
      </p:pic>
      <p:sp>
        <p:nvSpPr>
          <p:cNvPr id="2" name="Titel 1"/>
          <p:cNvSpPr>
            <a:spLocks noGrp="1"/>
          </p:cNvSpPr>
          <p:nvPr>
            <p:ph type="ctrTitle"/>
          </p:nvPr>
        </p:nvSpPr>
        <p:spPr>
          <a:xfrm>
            <a:off x="1524000" y="1010228"/>
            <a:ext cx="9144000" cy="2019299"/>
          </a:xfrm>
        </p:spPr>
        <p:txBody>
          <a:bodyPr anchor="b">
            <a:normAutofit/>
          </a:bodyPr>
          <a:lstStyle>
            <a:lvl1pPr algn="ctr">
              <a:defRPr sz="4800"/>
            </a:lvl1pPr>
          </a:lstStyle>
          <a:p>
            <a:r>
              <a:rPr lang="de-DE"/>
              <a:t>Titelmasterformat durch Klicken bearbeiten</a:t>
            </a:r>
          </a:p>
        </p:txBody>
      </p:sp>
      <p:sp>
        <p:nvSpPr>
          <p:cNvPr id="3" name="Untertitel 2"/>
          <p:cNvSpPr>
            <a:spLocks noGrp="1"/>
          </p:cNvSpPr>
          <p:nvPr>
            <p:ph type="subTitle" idx="1"/>
          </p:nvPr>
        </p:nvSpPr>
        <p:spPr>
          <a:xfrm>
            <a:off x="1517073" y="3879130"/>
            <a:ext cx="9144000" cy="1655762"/>
          </a:xfrm>
        </p:spPr>
        <p:txBody>
          <a:bodyPr>
            <a:normAutofit/>
          </a:bodyPr>
          <a:lstStyle>
            <a:lvl1pPr marL="0" indent="0" algn="ctr">
              <a:buNone/>
              <a:defRPr sz="2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11" name="Freihandform 10"/>
          <p:cNvSpPr/>
          <p:nvPr userDrawn="1"/>
        </p:nvSpPr>
        <p:spPr>
          <a:xfrm>
            <a:off x="1524000" y="3343564"/>
            <a:ext cx="9144000" cy="212436"/>
          </a:xfrm>
          <a:custGeom>
            <a:avLst/>
            <a:gdLst>
              <a:gd name="connsiteX0" fmla="*/ 0 w 10898910"/>
              <a:gd name="connsiteY0" fmla="*/ 0 h 464731"/>
              <a:gd name="connsiteX1" fmla="*/ 2078182 w 10898910"/>
              <a:gd name="connsiteY1" fmla="*/ 193964 h 464731"/>
              <a:gd name="connsiteX2" fmla="*/ 2854037 w 10898910"/>
              <a:gd name="connsiteY2" fmla="*/ 461818 h 464731"/>
              <a:gd name="connsiteX3" fmla="*/ 10898910 w 10898910"/>
              <a:gd name="connsiteY3" fmla="*/ 9236 h 464731"/>
            </a:gdLst>
            <a:ahLst/>
            <a:cxnLst>
              <a:cxn ang="0">
                <a:pos x="connsiteX0" y="connsiteY0"/>
              </a:cxn>
              <a:cxn ang="0">
                <a:pos x="connsiteX1" y="connsiteY1"/>
              </a:cxn>
              <a:cxn ang="0">
                <a:pos x="connsiteX2" y="connsiteY2"/>
              </a:cxn>
              <a:cxn ang="0">
                <a:pos x="connsiteX3" y="connsiteY3"/>
              </a:cxn>
            </a:cxnLst>
            <a:rect l="l" t="t" r="r" b="b"/>
            <a:pathLst>
              <a:path w="10898910" h="464731">
                <a:moveTo>
                  <a:pt x="0" y="0"/>
                </a:moveTo>
                <a:cubicBezTo>
                  <a:pt x="801254" y="58497"/>
                  <a:pt x="1602509" y="116994"/>
                  <a:pt x="2078182" y="193964"/>
                </a:cubicBezTo>
                <a:cubicBezTo>
                  <a:pt x="2553855" y="270934"/>
                  <a:pt x="1383916" y="492606"/>
                  <a:pt x="2854037" y="461818"/>
                </a:cubicBezTo>
                <a:cubicBezTo>
                  <a:pt x="4324158" y="431030"/>
                  <a:pt x="7611534" y="220133"/>
                  <a:pt x="10898910" y="9236"/>
                </a:cubicBezTo>
              </a:path>
            </a:pathLst>
          </a:custGeom>
          <a:solidFill>
            <a:schemeClr val="accent1">
              <a:lumMod val="75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224431527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elfolie">
    <p:bg>
      <p:bgRef idx="1003">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010228"/>
            <a:ext cx="9144000" cy="2019299"/>
          </a:xfrm>
        </p:spPr>
        <p:txBody>
          <a:bodyPr anchor="b">
            <a:normAutofit/>
          </a:bodyPr>
          <a:lstStyle>
            <a:lvl1pPr algn="ctr">
              <a:defRPr sz="4800"/>
            </a:lvl1pPr>
          </a:lstStyle>
          <a:p>
            <a:r>
              <a:rPr lang="de-DE"/>
              <a:t>Titelmasterformat durch Klicken bearbeiten</a:t>
            </a:r>
          </a:p>
        </p:txBody>
      </p:sp>
      <p:sp>
        <p:nvSpPr>
          <p:cNvPr id="3" name="Untertitel 2"/>
          <p:cNvSpPr>
            <a:spLocks noGrp="1"/>
          </p:cNvSpPr>
          <p:nvPr>
            <p:ph type="subTitle" idx="1"/>
          </p:nvPr>
        </p:nvSpPr>
        <p:spPr>
          <a:xfrm>
            <a:off x="1517073" y="3879130"/>
            <a:ext cx="9144000" cy="1655762"/>
          </a:xfrm>
        </p:spPr>
        <p:txBody>
          <a:bodyPr>
            <a:normAutofit/>
          </a:bodyPr>
          <a:lstStyle>
            <a:lvl1pPr marL="0" indent="0" algn="ctr">
              <a:buNone/>
              <a:defRPr sz="2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11" name="Freihandform 10"/>
          <p:cNvSpPr/>
          <p:nvPr userDrawn="1"/>
        </p:nvSpPr>
        <p:spPr>
          <a:xfrm>
            <a:off x="1524000" y="3343564"/>
            <a:ext cx="9144000" cy="212436"/>
          </a:xfrm>
          <a:custGeom>
            <a:avLst/>
            <a:gdLst>
              <a:gd name="connsiteX0" fmla="*/ 0 w 10898910"/>
              <a:gd name="connsiteY0" fmla="*/ 0 h 464731"/>
              <a:gd name="connsiteX1" fmla="*/ 2078182 w 10898910"/>
              <a:gd name="connsiteY1" fmla="*/ 193964 h 464731"/>
              <a:gd name="connsiteX2" fmla="*/ 2854037 w 10898910"/>
              <a:gd name="connsiteY2" fmla="*/ 461818 h 464731"/>
              <a:gd name="connsiteX3" fmla="*/ 10898910 w 10898910"/>
              <a:gd name="connsiteY3" fmla="*/ 9236 h 464731"/>
            </a:gdLst>
            <a:ahLst/>
            <a:cxnLst>
              <a:cxn ang="0">
                <a:pos x="connsiteX0" y="connsiteY0"/>
              </a:cxn>
              <a:cxn ang="0">
                <a:pos x="connsiteX1" y="connsiteY1"/>
              </a:cxn>
              <a:cxn ang="0">
                <a:pos x="connsiteX2" y="connsiteY2"/>
              </a:cxn>
              <a:cxn ang="0">
                <a:pos x="connsiteX3" y="connsiteY3"/>
              </a:cxn>
            </a:cxnLst>
            <a:rect l="l" t="t" r="r" b="b"/>
            <a:pathLst>
              <a:path w="10898910" h="464731">
                <a:moveTo>
                  <a:pt x="0" y="0"/>
                </a:moveTo>
                <a:cubicBezTo>
                  <a:pt x="801254" y="58497"/>
                  <a:pt x="1602509" y="116994"/>
                  <a:pt x="2078182" y="193964"/>
                </a:cubicBezTo>
                <a:cubicBezTo>
                  <a:pt x="2553855" y="270934"/>
                  <a:pt x="1383916" y="492606"/>
                  <a:pt x="2854037" y="461818"/>
                </a:cubicBezTo>
                <a:cubicBezTo>
                  <a:pt x="4324158" y="431030"/>
                  <a:pt x="7611534" y="220133"/>
                  <a:pt x="10898910" y="9236"/>
                </a:cubicBezTo>
              </a:path>
            </a:pathLst>
          </a:custGeom>
          <a:solidFill>
            <a:schemeClr val="accent1">
              <a:lumMod val="75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381355556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17946" y="0"/>
            <a:ext cx="11223914" cy="831272"/>
          </a:xfrm>
        </p:spPr>
        <p:txBody>
          <a:bodyPr>
            <a:normAutofit/>
          </a:bodyPr>
          <a:lstStyle>
            <a:lvl1pPr>
              <a:defRPr sz="3600"/>
            </a:lvl1pPr>
          </a:lstStyle>
          <a:p>
            <a:r>
              <a:rPr lang="de-DE"/>
              <a:t>Titelmasterformat durch Klicken bearbeiten</a:t>
            </a:r>
          </a:p>
        </p:txBody>
      </p:sp>
      <p:sp>
        <p:nvSpPr>
          <p:cNvPr id="3" name="Inhaltsplatzhalter 2"/>
          <p:cNvSpPr>
            <a:spLocks noGrp="1"/>
          </p:cNvSpPr>
          <p:nvPr>
            <p:ph idx="1"/>
          </p:nvPr>
        </p:nvSpPr>
        <p:spPr>
          <a:xfrm>
            <a:off x="417945" y="1228436"/>
            <a:ext cx="11395364" cy="5264439"/>
          </a:xfrm>
        </p:spPr>
        <p:txBody>
          <a:bodyPr/>
          <a:lstStyle>
            <a:lvl1pPr marL="0" indent="0">
              <a:buNone/>
              <a:defRPr sz="3000"/>
            </a:lvl1pPr>
            <a:lvl2pPr marL="800100" indent="-342900">
              <a:buClr>
                <a:srgbClr val="0070C0"/>
              </a:buClr>
              <a:buSzPct val="110000"/>
              <a:buFont typeface="Wingdings" panose="05000000000000000000" pitchFamily="2" charset="2"/>
              <a:buChar char="§"/>
              <a:defRPr sz="2600"/>
            </a:lvl2pPr>
            <a:lvl3pPr>
              <a:defRPr sz="2400"/>
            </a:lvl3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a:xfrm>
            <a:off x="11526982" y="6575568"/>
            <a:ext cx="665018" cy="263236"/>
          </a:xfrm>
        </p:spPr>
        <p:txBody>
          <a:bodyPr/>
          <a:lstStyle>
            <a:lvl1pPr algn="r">
              <a:defRPr sz="1400">
                <a:solidFill>
                  <a:schemeClr val="accent1">
                    <a:lumMod val="60000"/>
                    <a:lumOff val="40000"/>
                  </a:schemeClr>
                </a:solidFill>
              </a:defRPr>
            </a:lvl1pPr>
          </a:lstStyle>
          <a:p>
            <a:fld id="{5355A901-4199-4991-A34B-DA39B0381A69}" type="slidenum">
              <a:rPr lang="de-DE" smtClean="0">
                <a:solidFill>
                  <a:srgbClr val="5B9BD5">
                    <a:lumMod val="60000"/>
                    <a:lumOff val="40000"/>
                  </a:srgbClr>
                </a:solidFill>
              </a:rPr>
              <a:pPr/>
              <a:t>‹Nr.›</a:t>
            </a:fld>
            <a:endParaRPr lang="de-DE">
              <a:solidFill>
                <a:srgbClr val="5B9BD5">
                  <a:lumMod val="60000"/>
                  <a:lumOff val="40000"/>
                </a:srgbClr>
              </a:solidFill>
            </a:endParaRPr>
          </a:p>
        </p:txBody>
      </p:sp>
      <p:sp>
        <p:nvSpPr>
          <p:cNvPr id="11" name="Freihandform 10"/>
          <p:cNvSpPr/>
          <p:nvPr userDrawn="1"/>
        </p:nvSpPr>
        <p:spPr>
          <a:xfrm>
            <a:off x="399472" y="831273"/>
            <a:ext cx="10898910" cy="182852"/>
          </a:xfrm>
          <a:custGeom>
            <a:avLst/>
            <a:gdLst>
              <a:gd name="connsiteX0" fmla="*/ 0 w 10898910"/>
              <a:gd name="connsiteY0" fmla="*/ 0 h 464731"/>
              <a:gd name="connsiteX1" fmla="*/ 2078182 w 10898910"/>
              <a:gd name="connsiteY1" fmla="*/ 193964 h 464731"/>
              <a:gd name="connsiteX2" fmla="*/ 2854037 w 10898910"/>
              <a:gd name="connsiteY2" fmla="*/ 461818 h 464731"/>
              <a:gd name="connsiteX3" fmla="*/ 10898910 w 10898910"/>
              <a:gd name="connsiteY3" fmla="*/ 9236 h 464731"/>
            </a:gdLst>
            <a:ahLst/>
            <a:cxnLst>
              <a:cxn ang="0">
                <a:pos x="connsiteX0" y="connsiteY0"/>
              </a:cxn>
              <a:cxn ang="0">
                <a:pos x="connsiteX1" y="connsiteY1"/>
              </a:cxn>
              <a:cxn ang="0">
                <a:pos x="connsiteX2" y="connsiteY2"/>
              </a:cxn>
              <a:cxn ang="0">
                <a:pos x="connsiteX3" y="connsiteY3"/>
              </a:cxn>
            </a:cxnLst>
            <a:rect l="l" t="t" r="r" b="b"/>
            <a:pathLst>
              <a:path w="10898910" h="464731">
                <a:moveTo>
                  <a:pt x="0" y="0"/>
                </a:moveTo>
                <a:cubicBezTo>
                  <a:pt x="801254" y="58497"/>
                  <a:pt x="1602509" y="116994"/>
                  <a:pt x="2078182" y="193964"/>
                </a:cubicBezTo>
                <a:cubicBezTo>
                  <a:pt x="2553855" y="270934"/>
                  <a:pt x="1383916" y="492606"/>
                  <a:pt x="2854037" y="461818"/>
                </a:cubicBezTo>
                <a:cubicBezTo>
                  <a:pt x="4324158" y="431030"/>
                  <a:pt x="7611534" y="220133"/>
                  <a:pt x="10898910" y="9236"/>
                </a:cubicBezTo>
              </a:path>
            </a:pathLst>
          </a:custGeom>
          <a:no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1965700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91140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7299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17946" y="0"/>
            <a:ext cx="11223914" cy="831272"/>
          </a:xfrm>
        </p:spPr>
        <p:txBody>
          <a:bodyPr>
            <a:normAutofit/>
          </a:bodyPr>
          <a:lstStyle>
            <a:lvl1pPr>
              <a:defRPr sz="3600"/>
            </a:lvl1pPr>
          </a:lstStyle>
          <a:p>
            <a:r>
              <a:rPr lang="de-DE"/>
              <a:t>Titelmasterformat durch Klicken bearbeiten</a:t>
            </a:r>
          </a:p>
        </p:txBody>
      </p:sp>
      <p:sp>
        <p:nvSpPr>
          <p:cNvPr id="3" name="Inhaltsplatzhalter 2"/>
          <p:cNvSpPr>
            <a:spLocks noGrp="1"/>
          </p:cNvSpPr>
          <p:nvPr>
            <p:ph idx="1"/>
          </p:nvPr>
        </p:nvSpPr>
        <p:spPr>
          <a:xfrm>
            <a:off x="417945" y="1228436"/>
            <a:ext cx="11395364" cy="5264439"/>
          </a:xfrm>
        </p:spPr>
        <p:txBody>
          <a:bodyPr/>
          <a:lstStyle>
            <a:lvl1pPr marL="0" indent="0">
              <a:buNone/>
              <a:defRPr sz="3000"/>
            </a:lvl1pPr>
            <a:lvl2pPr marL="800100" indent="-342900">
              <a:buClr>
                <a:srgbClr val="0070C0"/>
              </a:buClr>
              <a:buSzPct val="110000"/>
              <a:buFont typeface="Wingdings" panose="05000000000000000000" pitchFamily="2" charset="2"/>
              <a:buChar char="§"/>
              <a:defRPr sz="2600"/>
            </a:lvl2pPr>
            <a:lvl3pPr>
              <a:defRPr sz="2400"/>
            </a:lvl3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a:xfrm>
            <a:off x="11526982" y="6575568"/>
            <a:ext cx="665018" cy="263236"/>
          </a:xfrm>
        </p:spPr>
        <p:txBody>
          <a:bodyPr/>
          <a:lstStyle>
            <a:lvl1pPr algn="r">
              <a:defRPr sz="1400">
                <a:solidFill>
                  <a:schemeClr val="accent1">
                    <a:lumMod val="60000"/>
                    <a:lumOff val="40000"/>
                  </a:schemeClr>
                </a:solidFill>
              </a:defRPr>
            </a:lvl1pPr>
          </a:lstStyle>
          <a:p>
            <a:fld id="{5355A901-4199-4991-A34B-DA39B0381A69}" type="slidenum">
              <a:rPr lang="de-DE" smtClean="0"/>
              <a:pPr/>
              <a:t>‹Nr.›</a:t>
            </a:fld>
            <a:endParaRPr lang="de-DE"/>
          </a:p>
        </p:txBody>
      </p:sp>
      <p:sp>
        <p:nvSpPr>
          <p:cNvPr id="11" name="Freihandform 10"/>
          <p:cNvSpPr/>
          <p:nvPr userDrawn="1"/>
        </p:nvSpPr>
        <p:spPr>
          <a:xfrm>
            <a:off x="399472" y="831273"/>
            <a:ext cx="10898910" cy="182852"/>
          </a:xfrm>
          <a:custGeom>
            <a:avLst/>
            <a:gdLst>
              <a:gd name="connsiteX0" fmla="*/ 0 w 10898910"/>
              <a:gd name="connsiteY0" fmla="*/ 0 h 464731"/>
              <a:gd name="connsiteX1" fmla="*/ 2078182 w 10898910"/>
              <a:gd name="connsiteY1" fmla="*/ 193964 h 464731"/>
              <a:gd name="connsiteX2" fmla="*/ 2854037 w 10898910"/>
              <a:gd name="connsiteY2" fmla="*/ 461818 h 464731"/>
              <a:gd name="connsiteX3" fmla="*/ 10898910 w 10898910"/>
              <a:gd name="connsiteY3" fmla="*/ 9236 h 464731"/>
            </a:gdLst>
            <a:ahLst/>
            <a:cxnLst>
              <a:cxn ang="0">
                <a:pos x="connsiteX0" y="connsiteY0"/>
              </a:cxn>
              <a:cxn ang="0">
                <a:pos x="connsiteX1" y="connsiteY1"/>
              </a:cxn>
              <a:cxn ang="0">
                <a:pos x="connsiteX2" y="connsiteY2"/>
              </a:cxn>
              <a:cxn ang="0">
                <a:pos x="connsiteX3" y="connsiteY3"/>
              </a:cxn>
            </a:cxnLst>
            <a:rect l="l" t="t" r="r" b="b"/>
            <a:pathLst>
              <a:path w="10898910" h="464731">
                <a:moveTo>
                  <a:pt x="0" y="0"/>
                </a:moveTo>
                <a:cubicBezTo>
                  <a:pt x="801254" y="58497"/>
                  <a:pt x="1602509" y="116994"/>
                  <a:pt x="2078182" y="193964"/>
                </a:cubicBezTo>
                <a:cubicBezTo>
                  <a:pt x="2553855" y="270934"/>
                  <a:pt x="1383916" y="492606"/>
                  <a:pt x="2854037" y="461818"/>
                </a:cubicBezTo>
                <a:cubicBezTo>
                  <a:pt x="4324158" y="431030"/>
                  <a:pt x="7611534" y="220133"/>
                  <a:pt x="10898910" y="9236"/>
                </a:cubicBezTo>
              </a:path>
            </a:pathLst>
          </a:custGeom>
          <a:no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3689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123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22569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20689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09337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6882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4331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95380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endParaRPr lang="de-DE" altLang="de-DE">
              <a:solidFill>
                <a:srgbClr val="242852"/>
              </a:solidFill>
            </a:endParaRPr>
          </a:p>
        </p:txBody>
      </p:sp>
      <p:sp>
        <p:nvSpPr>
          <p:cNvPr id="5" name="Fußzeilenplatzhalter 4"/>
          <p:cNvSpPr>
            <a:spLocks noGrp="1"/>
          </p:cNvSpPr>
          <p:nvPr>
            <p:ph type="ftr" sz="quarter" idx="11"/>
          </p:nvPr>
        </p:nvSpPr>
        <p:spPr/>
        <p:txBody>
          <a:bodyPr/>
          <a:lstStyle>
            <a:lvl1pPr>
              <a:defRPr sz="1100">
                <a:latin typeface="+mn-lt"/>
              </a:defRPr>
            </a:lvl1pPr>
          </a:lstStyle>
          <a:p>
            <a:r>
              <a:rPr lang="de-DE" altLang="de-DE">
                <a:solidFill>
                  <a:srgbClr val="242852"/>
                </a:solidFill>
              </a:rPr>
              <a:t>FOR 2064</a:t>
            </a:r>
          </a:p>
        </p:txBody>
      </p:sp>
      <p:sp>
        <p:nvSpPr>
          <p:cNvPr id="6" name="Foliennummernplatzhalter 5"/>
          <p:cNvSpPr>
            <a:spLocks noGrp="1"/>
          </p:cNvSpPr>
          <p:nvPr>
            <p:ph type="sldNum" sz="quarter" idx="12"/>
          </p:nvPr>
        </p:nvSpPr>
        <p:spPr/>
        <p:txBody>
          <a:bodyPr/>
          <a:lstStyle>
            <a:lvl1pPr>
              <a:defRPr sz="2000">
                <a:solidFill>
                  <a:srgbClr val="FFFFFF"/>
                </a:solidFill>
              </a:defRPr>
            </a:lvl1pPr>
          </a:lstStyle>
          <a:p>
            <a:fld id="{D5C72115-4163-402D-A2EB-31FA3654C118}" type="slidenum">
              <a:rPr lang="de-DE" altLang="de-DE" smtClean="0"/>
              <a:pPr/>
              <a:t>‹Nr.›</a:t>
            </a:fld>
            <a:endParaRPr lang="de-DE" altLang="de-DE" dirty="0"/>
          </a:p>
        </p:txBody>
      </p:sp>
      <p:sp>
        <p:nvSpPr>
          <p:cNvPr id="8" name="Inhaltsplatzhalter 7"/>
          <p:cNvSpPr>
            <a:spLocks noGrp="1"/>
          </p:cNvSpPr>
          <p:nvPr>
            <p:ph sz="quarter" idx="1"/>
          </p:nvPr>
        </p:nvSpPr>
        <p:spPr>
          <a:xfrm>
            <a:off x="816864" y="1600200"/>
            <a:ext cx="10871200" cy="449580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158564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3B414BDA-9191-49EB-81F0-2946080738C1}" type="datetime1">
              <a:rPr lang="de-DE" smtClean="0"/>
              <a:t>26.03.2023</a:t>
            </a:fld>
            <a:endParaRPr lang="de-DE"/>
          </a:p>
        </p:txBody>
      </p:sp>
      <p:sp>
        <p:nvSpPr>
          <p:cNvPr id="5" name="Fußzeilenplatzhalter 4"/>
          <p:cNvSpPr>
            <a:spLocks noGrp="1"/>
          </p:cNvSpPr>
          <p:nvPr>
            <p:ph type="ftr" sz="quarter" idx="11"/>
          </p:nvPr>
        </p:nvSpPr>
        <p:spPr/>
        <p:txBody>
          <a:bodyPr/>
          <a:lstStyle/>
          <a:p>
            <a:r>
              <a:rPr lang="de-DE"/>
              <a:t>C. Zgoll</a:t>
            </a:r>
          </a:p>
        </p:txBody>
      </p:sp>
      <p:sp>
        <p:nvSpPr>
          <p:cNvPr id="6" name="Foliennummernplatzhalter 5"/>
          <p:cNvSpPr>
            <a:spLocks noGrp="1"/>
          </p:cNvSpPr>
          <p:nvPr>
            <p:ph type="sldNum" sz="quarter" idx="12"/>
          </p:nvPr>
        </p:nvSpPr>
        <p:spPr/>
        <p:txBody>
          <a:bodyPr/>
          <a:lstStyle/>
          <a:p>
            <a:fld id="{5355A901-4199-4991-A34B-DA39B0381A69}" type="slidenum">
              <a:rPr lang="de-DE" smtClean="0"/>
              <a:t>‹Nr.›</a:t>
            </a:fld>
            <a:endParaRPr lang="de-DE"/>
          </a:p>
        </p:txBody>
      </p:sp>
    </p:spTree>
    <p:extLst>
      <p:ext uri="{BB962C8B-B14F-4D97-AF65-F5344CB8AC3E}">
        <p14:creationId xmlns:p14="http://schemas.microsoft.com/office/powerpoint/2010/main" val="298294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4A61106-8D90-4351-AC49-442A399B008C}" type="datetime1">
              <a:rPr lang="de-DE" smtClean="0"/>
              <a:t>26.03.2023</a:t>
            </a:fld>
            <a:endParaRPr lang="de-DE"/>
          </a:p>
        </p:txBody>
      </p:sp>
      <p:sp>
        <p:nvSpPr>
          <p:cNvPr id="6" name="Fußzeilenplatzhalter 5"/>
          <p:cNvSpPr>
            <a:spLocks noGrp="1"/>
          </p:cNvSpPr>
          <p:nvPr>
            <p:ph type="ftr" sz="quarter" idx="11"/>
          </p:nvPr>
        </p:nvSpPr>
        <p:spPr/>
        <p:txBody>
          <a:bodyPr/>
          <a:lstStyle/>
          <a:p>
            <a:r>
              <a:rPr lang="de-DE"/>
              <a:t>C. Zgoll</a:t>
            </a:r>
          </a:p>
        </p:txBody>
      </p:sp>
      <p:sp>
        <p:nvSpPr>
          <p:cNvPr id="7" name="Foliennummernplatzhalter 6"/>
          <p:cNvSpPr>
            <a:spLocks noGrp="1"/>
          </p:cNvSpPr>
          <p:nvPr>
            <p:ph type="sldNum" sz="quarter" idx="12"/>
          </p:nvPr>
        </p:nvSpPr>
        <p:spPr/>
        <p:txBody>
          <a:bodyPr/>
          <a:lstStyle/>
          <a:p>
            <a:fld id="{5355A901-4199-4991-A34B-DA39B0381A69}" type="slidenum">
              <a:rPr lang="de-DE" smtClean="0"/>
              <a:t>‹Nr.›</a:t>
            </a:fld>
            <a:endParaRPr lang="de-DE"/>
          </a:p>
        </p:txBody>
      </p:sp>
    </p:spTree>
    <p:extLst>
      <p:ext uri="{BB962C8B-B14F-4D97-AF65-F5344CB8AC3E}">
        <p14:creationId xmlns:p14="http://schemas.microsoft.com/office/powerpoint/2010/main" val="76025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61C0508-35A8-48DD-93FC-D896892CFBBD}" type="datetime1">
              <a:rPr lang="de-DE" smtClean="0"/>
              <a:t>26.03.2023</a:t>
            </a:fld>
            <a:endParaRPr lang="de-DE"/>
          </a:p>
        </p:txBody>
      </p:sp>
      <p:sp>
        <p:nvSpPr>
          <p:cNvPr id="8" name="Fußzeilenplatzhalter 7"/>
          <p:cNvSpPr>
            <a:spLocks noGrp="1"/>
          </p:cNvSpPr>
          <p:nvPr>
            <p:ph type="ftr" sz="quarter" idx="11"/>
          </p:nvPr>
        </p:nvSpPr>
        <p:spPr/>
        <p:txBody>
          <a:bodyPr/>
          <a:lstStyle/>
          <a:p>
            <a:r>
              <a:rPr lang="de-DE"/>
              <a:t>C. Zgoll</a:t>
            </a:r>
          </a:p>
        </p:txBody>
      </p:sp>
      <p:sp>
        <p:nvSpPr>
          <p:cNvPr id="9" name="Foliennummernplatzhalter 8"/>
          <p:cNvSpPr>
            <a:spLocks noGrp="1"/>
          </p:cNvSpPr>
          <p:nvPr>
            <p:ph type="sldNum" sz="quarter" idx="12"/>
          </p:nvPr>
        </p:nvSpPr>
        <p:spPr/>
        <p:txBody>
          <a:bodyPr/>
          <a:lstStyle/>
          <a:p>
            <a:fld id="{5355A901-4199-4991-A34B-DA39B0381A69}" type="slidenum">
              <a:rPr lang="de-DE" smtClean="0"/>
              <a:t>‹Nr.›</a:t>
            </a:fld>
            <a:endParaRPr lang="de-DE"/>
          </a:p>
        </p:txBody>
      </p:sp>
    </p:spTree>
    <p:extLst>
      <p:ext uri="{BB962C8B-B14F-4D97-AF65-F5344CB8AC3E}">
        <p14:creationId xmlns:p14="http://schemas.microsoft.com/office/powerpoint/2010/main" val="80029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D58BF41-D1FA-4998-82FB-3894C2769DE0}" type="datetime1">
              <a:rPr lang="de-DE" smtClean="0"/>
              <a:t>26.03.2023</a:t>
            </a:fld>
            <a:endParaRPr lang="de-DE"/>
          </a:p>
        </p:txBody>
      </p:sp>
      <p:sp>
        <p:nvSpPr>
          <p:cNvPr id="4" name="Fußzeilenplatzhalter 3"/>
          <p:cNvSpPr>
            <a:spLocks noGrp="1"/>
          </p:cNvSpPr>
          <p:nvPr>
            <p:ph type="ftr" sz="quarter" idx="11"/>
          </p:nvPr>
        </p:nvSpPr>
        <p:spPr/>
        <p:txBody>
          <a:bodyPr/>
          <a:lstStyle/>
          <a:p>
            <a:r>
              <a:rPr lang="de-DE"/>
              <a:t>C. Zgoll</a:t>
            </a:r>
          </a:p>
        </p:txBody>
      </p:sp>
      <p:sp>
        <p:nvSpPr>
          <p:cNvPr id="5" name="Foliennummernplatzhalter 4"/>
          <p:cNvSpPr>
            <a:spLocks noGrp="1"/>
          </p:cNvSpPr>
          <p:nvPr>
            <p:ph type="sldNum" sz="quarter" idx="12"/>
          </p:nvPr>
        </p:nvSpPr>
        <p:spPr/>
        <p:txBody>
          <a:bodyPr/>
          <a:lstStyle/>
          <a:p>
            <a:fld id="{5355A901-4199-4991-A34B-DA39B0381A69}" type="slidenum">
              <a:rPr lang="de-DE" smtClean="0"/>
              <a:t>‹Nr.›</a:t>
            </a:fld>
            <a:endParaRPr lang="de-DE"/>
          </a:p>
        </p:txBody>
      </p:sp>
    </p:spTree>
    <p:extLst>
      <p:ext uri="{BB962C8B-B14F-4D97-AF65-F5344CB8AC3E}">
        <p14:creationId xmlns:p14="http://schemas.microsoft.com/office/powerpoint/2010/main" val="239936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DF676B0-4680-4A94-A502-64769123612D}" type="datetime1">
              <a:rPr lang="de-DE" smtClean="0"/>
              <a:t>26.03.2023</a:t>
            </a:fld>
            <a:endParaRPr lang="de-DE"/>
          </a:p>
        </p:txBody>
      </p:sp>
      <p:sp>
        <p:nvSpPr>
          <p:cNvPr id="3" name="Fußzeilenplatzhalter 2"/>
          <p:cNvSpPr>
            <a:spLocks noGrp="1"/>
          </p:cNvSpPr>
          <p:nvPr>
            <p:ph type="ftr" sz="quarter" idx="11"/>
          </p:nvPr>
        </p:nvSpPr>
        <p:spPr/>
        <p:txBody>
          <a:bodyPr/>
          <a:lstStyle/>
          <a:p>
            <a:r>
              <a:rPr lang="de-DE"/>
              <a:t>C. Zgoll</a:t>
            </a:r>
          </a:p>
        </p:txBody>
      </p:sp>
      <p:sp>
        <p:nvSpPr>
          <p:cNvPr id="4" name="Foliennummernplatzhalter 3"/>
          <p:cNvSpPr>
            <a:spLocks noGrp="1"/>
          </p:cNvSpPr>
          <p:nvPr>
            <p:ph type="sldNum" sz="quarter" idx="12"/>
          </p:nvPr>
        </p:nvSpPr>
        <p:spPr/>
        <p:txBody>
          <a:bodyPr/>
          <a:lstStyle/>
          <a:p>
            <a:fld id="{5355A901-4199-4991-A34B-DA39B0381A69}" type="slidenum">
              <a:rPr lang="de-DE" smtClean="0"/>
              <a:t>‹Nr.›</a:t>
            </a:fld>
            <a:endParaRPr lang="de-DE"/>
          </a:p>
        </p:txBody>
      </p:sp>
    </p:spTree>
    <p:extLst>
      <p:ext uri="{BB962C8B-B14F-4D97-AF65-F5344CB8AC3E}">
        <p14:creationId xmlns:p14="http://schemas.microsoft.com/office/powerpoint/2010/main" val="356599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0E8F4677-72EE-4A47-9DB0-6B241CD15F3E}" type="datetime1">
              <a:rPr lang="de-DE" smtClean="0"/>
              <a:t>26.03.2023</a:t>
            </a:fld>
            <a:endParaRPr lang="de-DE"/>
          </a:p>
        </p:txBody>
      </p:sp>
      <p:sp>
        <p:nvSpPr>
          <p:cNvPr id="6" name="Fußzeilenplatzhalter 5"/>
          <p:cNvSpPr>
            <a:spLocks noGrp="1"/>
          </p:cNvSpPr>
          <p:nvPr>
            <p:ph type="ftr" sz="quarter" idx="11"/>
          </p:nvPr>
        </p:nvSpPr>
        <p:spPr/>
        <p:txBody>
          <a:bodyPr/>
          <a:lstStyle/>
          <a:p>
            <a:r>
              <a:rPr lang="de-DE"/>
              <a:t>C. Zgoll</a:t>
            </a:r>
          </a:p>
        </p:txBody>
      </p:sp>
      <p:sp>
        <p:nvSpPr>
          <p:cNvPr id="7" name="Foliennummernplatzhalter 6"/>
          <p:cNvSpPr>
            <a:spLocks noGrp="1"/>
          </p:cNvSpPr>
          <p:nvPr>
            <p:ph type="sldNum" sz="quarter" idx="12"/>
          </p:nvPr>
        </p:nvSpPr>
        <p:spPr/>
        <p:txBody>
          <a:bodyPr/>
          <a:lstStyle/>
          <a:p>
            <a:fld id="{5355A901-4199-4991-A34B-DA39B0381A69}" type="slidenum">
              <a:rPr lang="de-DE" smtClean="0"/>
              <a:t>‹Nr.›</a:t>
            </a:fld>
            <a:endParaRPr lang="de-DE"/>
          </a:p>
        </p:txBody>
      </p:sp>
    </p:spTree>
    <p:extLst>
      <p:ext uri="{BB962C8B-B14F-4D97-AF65-F5344CB8AC3E}">
        <p14:creationId xmlns:p14="http://schemas.microsoft.com/office/powerpoint/2010/main" val="339425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939C2-1133-4C97-95F2-9A592E616ACE}" type="datetime1">
              <a:rPr lang="de-DE" smtClean="0"/>
              <a:t>26.03.2023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C. Zgoll</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5A901-4199-4991-A34B-DA39B0381A69}" type="slidenum">
              <a:rPr lang="de-DE" smtClean="0"/>
              <a:t>‹Nr.›</a:t>
            </a:fld>
            <a:endParaRPr lang="de-DE"/>
          </a:p>
        </p:txBody>
      </p:sp>
    </p:spTree>
    <p:extLst>
      <p:ext uri="{BB962C8B-B14F-4D97-AF65-F5344CB8AC3E}">
        <p14:creationId xmlns:p14="http://schemas.microsoft.com/office/powerpoint/2010/main" val="427581316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solidFill>
                <a:prstClr val="black">
                  <a:tint val="75000"/>
                </a:prstClr>
              </a:solidFill>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6244709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solidFill>
                <a:prstClr val="black">
                  <a:tint val="75000"/>
                </a:prstClr>
              </a:solidFill>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5A901-4199-4991-A34B-DA39B0381A6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967511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4400" b="1" smtClean="0"/>
              <a:t>Hylistik,</a:t>
            </a:r>
            <a:br>
              <a:rPr lang="de-DE" sz="4400" b="1" smtClean="0"/>
            </a:br>
            <a:r>
              <a:rPr lang="de-DE" sz="4400" b="1" smtClean="0"/>
              <a:t>hylistische </a:t>
            </a:r>
            <a:r>
              <a:rPr lang="de-DE" sz="4400" b="1"/>
              <a:t>Mythosforschung und moderne Mythostheorien</a:t>
            </a:r>
            <a:endParaRPr lang="de-DE" sz="440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31636" cy="1431636"/>
          </a:xfrm>
          <a:prstGeom prst="rect">
            <a:avLst/>
          </a:prstGeom>
        </p:spPr>
      </p:pic>
      <p:pic>
        <p:nvPicPr>
          <p:cNvPr id="6" name="Grafik 5">
            <a:extLst>
              <a:ext uri="{FF2B5EF4-FFF2-40B4-BE49-F238E27FC236}">
                <a16:creationId xmlns:a16="http://schemas.microsoft.com/office/drawing/2014/main" xmlns="" id="{6C15A2E1-B33B-4725-A183-45B54F70F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850" y="13927"/>
            <a:ext cx="3486150" cy="571500"/>
          </a:xfrm>
          <a:prstGeom prst="rect">
            <a:avLst/>
          </a:prstGeom>
        </p:spPr>
      </p:pic>
      <p:pic>
        <p:nvPicPr>
          <p:cNvPr id="8" name="Grafik 7">
            <a:extLst>
              <a:ext uri="{FF2B5EF4-FFF2-40B4-BE49-F238E27FC236}">
                <a16:creationId xmlns:a16="http://schemas.microsoft.com/office/drawing/2014/main" xmlns="" id="{67002C4C-3552-4764-A11F-F67A0950C4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61699"/>
            <a:ext cx="3870076" cy="996301"/>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6108" y="4942624"/>
            <a:ext cx="2675892" cy="1915376"/>
          </a:xfrm>
          <a:prstGeom prst="rect">
            <a:avLst/>
          </a:prstGeom>
        </p:spPr>
      </p:pic>
      <p:sp>
        <p:nvSpPr>
          <p:cNvPr id="9" name="Untertitel 2"/>
          <p:cNvSpPr>
            <a:spLocks noGrp="1"/>
          </p:cNvSpPr>
          <p:nvPr>
            <p:ph type="subTitle" idx="1"/>
          </p:nvPr>
        </p:nvSpPr>
        <p:spPr>
          <a:xfrm>
            <a:off x="1517073" y="3879130"/>
            <a:ext cx="9144000" cy="2124506"/>
          </a:xfrm>
        </p:spPr>
        <p:txBody>
          <a:bodyPr/>
          <a:lstStyle/>
          <a:p>
            <a:pPr>
              <a:spcBef>
                <a:spcPts val="1200"/>
              </a:spcBef>
            </a:pPr>
            <a:r>
              <a:rPr lang="de-DE" smtClean="0">
                <a:solidFill>
                  <a:schemeClr val="bg1">
                    <a:lumMod val="50000"/>
                  </a:schemeClr>
                </a:solidFill>
                <a:latin typeface="Palatino Linotype" panose="02040502050505030304" pitchFamily="18" charset="0"/>
                <a:ea typeface="Times New Roman" panose="02020603050405020304" pitchFamily="18" charset="0"/>
                <a:cs typeface="Times New Roman" panose="02020603050405020304" pitchFamily="18" charset="0"/>
              </a:rPr>
              <a:t>Prof. Dr. Christian </a:t>
            </a:r>
            <a:r>
              <a:rPr lang="de-DE">
                <a:solidFill>
                  <a:schemeClr val="bg1">
                    <a:lumMod val="50000"/>
                  </a:schemeClr>
                </a:solidFill>
                <a:latin typeface="Palatino Linotype" panose="02040502050505030304" pitchFamily="18" charset="0"/>
                <a:ea typeface="Times New Roman" panose="02020603050405020304" pitchFamily="18" charset="0"/>
                <a:cs typeface="Times New Roman" panose="02020603050405020304" pitchFamily="18" charset="0"/>
              </a:rPr>
              <a:t>Zgoll</a:t>
            </a:r>
          </a:p>
          <a:p>
            <a:pPr>
              <a:spcBef>
                <a:spcPts val="1200"/>
              </a:spcBef>
            </a:pPr>
            <a:endParaRPr lang="de-DE" sz="2000" b="1">
              <a:solidFill>
                <a:schemeClr val="bg1">
                  <a:lumMod val="50000"/>
                </a:schemeClr>
              </a:solidFill>
              <a:latin typeface="Palatino Linotype" panose="02040502050505030304" pitchFamily="18" charset="0"/>
              <a:ea typeface="Times New Roman" panose="02020603050405020304" pitchFamily="18" charset="0"/>
              <a:cs typeface="Times New Roman" panose="02020603050405020304" pitchFamily="18" charset="0"/>
            </a:endParaRPr>
          </a:p>
          <a:p>
            <a:r>
              <a:rPr lang="de-DE" sz="2400" b="1">
                <a:solidFill>
                  <a:srgbClr val="000000"/>
                </a:solidFill>
                <a:latin typeface="Papyrus" panose="03070502060502030205" pitchFamily="66" charset="0"/>
                <a:ea typeface="Times New Roman" panose="02020603050405020304" pitchFamily="18" charset="0"/>
                <a:cs typeface="Times New Roman" panose="02020603050405020304" pitchFamily="18" charset="0"/>
              </a:rPr>
              <a:t>Collegium Mythologicum</a:t>
            </a:r>
            <a:endParaRPr lang="de-DE" sz="160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r>
              <a:rPr lang="de-DE" sz="240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DFG-Forschungsgruppe 2064 STRATA</a:t>
            </a:r>
            <a:endParaRPr lang="de-DE"/>
          </a:p>
        </p:txBody>
      </p:sp>
    </p:spTree>
    <p:extLst>
      <p:ext uri="{BB962C8B-B14F-4D97-AF65-F5344CB8AC3E}">
        <p14:creationId xmlns:p14="http://schemas.microsoft.com/office/powerpoint/2010/main" val="4081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200">
                <a:solidFill>
                  <a:prstClr val="black"/>
                </a:solidFill>
              </a:rPr>
              <a:t>1. Stoffgrenzen-Bestimmung</a:t>
            </a:r>
            <a:endParaRPr lang="de-DE"/>
          </a:p>
        </p:txBody>
      </p:sp>
      <p:sp>
        <p:nvSpPr>
          <p:cNvPr id="3" name="Inhaltsplatzhalter 2"/>
          <p:cNvSpPr>
            <a:spLocks noGrp="1"/>
          </p:cNvSpPr>
          <p:nvPr>
            <p:ph idx="1"/>
          </p:nvPr>
        </p:nvSpPr>
        <p:spPr/>
        <p:txBody>
          <a:bodyPr>
            <a:normAutofit/>
          </a:bodyPr>
          <a:lstStyle/>
          <a:p>
            <a:endParaRPr lang="de-DE" sz="2600"/>
          </a:p>
          <a:p>
            <a:pPr>
              <a:spcAft>
                <a:spcPts val="1200"/>
              </a:spcAft>
            </a:pPr>
            <a:r>
              <a:rPr lang="de-DE" sz="2600"/>
              <a:t>In medialen Konkretionen (v.a. in Texten) können Varianten von mehreren verschiedenen Erzählstoffen </a:t>
            </a:r>
            <a:r>
              <a:rPr lang="de-DE" sz="2600" i="1"/>
              <a:t>sehr</a:t>
            </a:r>
            <a:r>
              <a:rPr lang="de-DE" sz="2600"/>
              <a:t> kunstvoll miteinander kombiniert/ verschränkt/ vermischt etc. sein.</a:t>
            </a:r>
          </a:p>
          <a:p>
            <a:pPr>
              <a:spcAft>
                <a:spcPts val="1200"/>
              </a:spcAft>
            </a:pPr>
            <a:r>
              <a:rPr lang="de-DE" sz="2400">
                <a:sym typeface="Wingdings" panose="05000000000000000000" pitchFamily="2" charset="2"/>
              </a:rPr>
              <a:t> J</a:t>
            </a:r>
            <a:r>
              <a:rPr lang="de-DE" sz="2400"/>
              <a:t>e „verzwickter“, desto wichtiger </a:t>
            </a:r>
            <a:r>
              <a:rPr lang="de-DE" sz="2400" i="1"/>
              <a:t>und</a:t>
            </a:r>
            <a:r>
              <a:rPr lang="de-DE" sz="2400"/>
              <a:t> lohnender ist eine Stoffgrenzen-Bestimmung!</a:t>
            </a:r>
          </a:p>
          <a:p>
            <a:endParaRPr lang="de-DE" sz="2600"/>
          </a:p>
        </p:txBody>
      </p:sp>
      <p:sp>
        <p:nvSpPr>
          <p:cNvPr id="4" name="Foliennummernplatzhalter 3"/>
          <p:cNvSpPr>
            <a:spLocks noGrp="1"/>
          </p:cNvSpPr>
          <p:nvPr>
            <p:ph type="sldNum" sz="quarter" idx="12"/>
          </p:nvPr>
        </p:nvSpPr>
        <p:spPr/>
        <p:txBody>
          <a:bodyPr/>
          <a:lstStyle/>
          <a:p>
            <a:fld id="{5355A901-4199-4991-A34B-DA39B0381A69}" type="slidenum">
              <a:rPr lang="de-DE" smtClean="0">
                <a:solidFill>
                  <a:srgbClr val="5B9BD5">
                    <a:lumMod val="60000"/>
                    <a:lumOff val="40000"/>
                  </a:srgbClr>
                </a:solidFill>
              </a:rPr>
              <a:pPr/>
              <a:t>10</a:t>
            </a:fld>
            <a:endParaRPr lang="de-DE">
              <a:solidFill>
                <a:srgbClr val="5B9BD5">
                  <a:lumMod val="60000"/>
                  <a:lumOff val="40000"/>
                </a:srgbClr>
              </a:solidFill>
            </a:endParaRPr>
          </a:p>
        </p:txBody>
      </p:sp>
    </p:spTree>
    <p:extLst>
      <p:ext uri="{BB962C8B-B14F-4D97-AF65-F5344CB8AC3E}">
        <p14:creationId xmlns:p14="http://schemas.microsoft.com/office/powerpoint/2010/main" val="2659900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i="1"/>
              <a:t>Mehrere</a:t>
            </a:r>
            <a:r>
              <a:rPr lang="de-DE" sz="3200"/>
              <a:t> Erzählstoffvarianten in einer medialen Konkretion</a:t>
            </a:r>
          </a:p>
        </p:txBody>
      </p:sp>
      <p:sp>
        <p:nvSpPr>
          <p:cNvPr id="3" name="Inhaltsplatzhalter 2"/>
          <p:cNvSpPr>
            <a:spLocks noGrp="1"/>
          </p:cNvSpPr>
          <p:nvPr>
            <p:ph idx="1"/>
          </p:nvPr>
        </p:nvSpPr>
        <p:spPr>
          <a:xfrm>
            <a:off x="314036" y="1228436"/>
            <a:ext cx="11730182" cy="5264439"/>
          </a:xfrm>
        </p:spPr>
        <p:txBody>
          <a:bodyPr>
            <a:normAutofit/>
          </a:bodyPr>
          <a:lstStyle/>
          <a:p>
            <a:r>
              <a:rPr lang="de-DE" sz="2600" b="1"/>
              <a:t>Asyndetische Reihung:		A + B + C + D …</a:t>
            </a:r>
          </a:p>
          <a:p>
            <a:r>
              <a:rPr lang="de-DE" sz="1800"/>
              <a:t>	z.B. Märchen-Sammlung der Brüder Grimm</a:t>
            </a:r>
          </a:p>
          <a:p>
            <a:endParaRPr lang="de-DE" sz="1800"/>
          </a:p>
          <a:p>
            <a:pPr>
              <a:spcBef>
                <a:spcPts val="2400"/>
              </a:spcBef>
            </a:pPr>
            <a:r>
              <a:rPr lang="de-DE" sz="2600" b="1"/>
              <a:t>Verknüpfung:			</a:t>
            </a:r>
            <a:r>
              <a:rPr lang="de-DE" sz="2600" b="1">
                <a:sym typeface="Wingdings" panose="05000000000000000000" pitchFamily="2" charset="2"/>
              </a:rPr>
              <a:t>A  B</a:t>
            </a:r>
          </a:p>
          <a:p>
            <a:r>
              <a:rPr lang="de-DE" sz="1800"/>
              <a:t>	z.B. kausale Verknüpfung vom Mythos </a:t>
            </a:r>
            <a:r>
              <a:rPr lang="de-DE" sz="1800" cap="small"/>
              <a:t>Innana geht zur Unterwelt, um von dort Machtmittel zu 	gewinnen</a:t>
            </a:r>
            <a:r>
              <a:rPr lang="de-DE" sz="1800"/>
              <a:t>, mit den Mythenvarianten </a:t>
            </a:r>
            <a:r>
              <a:rPr lang="de-DE" sz="1800" cap="small"/>
              <a:t>Innana liefert/Dämonen liefern Dumuzi der Unterwelt aus</a:t>
            </a:r>
            <a:r>
              <a:rPr lang="de-DE" sz="1800"/>
              <a:t> in 	</a:t>
            </a:r>
            <a:r>
              <a:rPr lang="de-DE" sz="1800" i="1"/>
              <a:t>Innanas Gang</a:t>
            </a:r>
          </a:p>
          <a:p>
            <a:r>
              <a:rPr lang="de-DE" sz="1800"/>
              <a:t>	z.B. kausale Verknüpfung von Prometheus’ „</a:t>
            </a:r>
            <a:r>
              <a:rPr lang="de-DE" sz="1800" cap="small"/>
              <a:t>Opferbetrug</a:t>
            </a:r>
            <a:r>
              <a:rPr lang="de-DE" sz="1800"/>
              <a:t>“ und </a:t>
            </a:r>
            <a:r>
              <a:rPr lang="de-DE" sz="1800" cap="small"/>
              <a:t>Feuerdiebstahl</a:t>
            </a:r>
            <a:r>
              <a:rPr lang="de-DE" sz="1800"/>
              <a:t> in Hesiods </a:t>
            </a:r>
            <a:r>
              <a:rPr lang="de-DE" sz="1800" i="1"/>
              <a:t>Theogonie</a:t>
            </a:r>
          </a:p>
          <a:p>
            <a:endParaRPr lang="de-DE" sz="1800"/>
          </a:p>
          <a:p>
            <a:pPr>
              <a:spcBef>
                <a:spcPts val="2400"/>
              </a:spcBef>
            </a:pPr>
            <a:r>
              <a:rPr lang="de-DE" sz="2600" b="1"/>
              <a:t>Verschränkung:			A</a:t>
            </a:r>
            <a:r>
              <a:rPr lang="de-DE" sz="2600" b="1" baseline="-25000"/>
              <a:t>1</a:t>
            </a:r>
            <a:r>
              <a:rPr lang="de-DE" sz="2600" b="1"/>
              <a:t> + B</a:t>
            </a:r>
            <a:r>
              <a:rPr lang="de-DE" sz="2600" b="1" baseline="-25000"/>
              <a:t>1</a:t>
            </a:r>
            <a:r>
              <a:rPr lang="de-DE" sz="2600" b="1"/>
              <a:t> + A</a:t>
            </a:r>
            <a:r>
              <a:rPr lang="de-DE" sz="2600" b="1" baseline="-25000"/>
              <a:t>2</a:t>
            </a:r>
            <a:r>
              <a:rPr lang="de-DE" sz="2600" b="1"/>
              <a:t> + B</a:t>
            </a:r>
            <a:r>
              <a:rPr lang="de-DE" sz="2600" b="1" baseline="-25000"/>
              <a:t>2</a:t>
            </a:r>
            <a:r>
              <a:rPr lang="de-DE" sz="2600" b="1"/>
              <a:t> …</a:t>
            </a:r>
          </a:p>
          <a:p>
            <a:r>
              <a:rPr lang="de-DE" sz="1800"/>
              <a:t>	z.B. Biographien von Kater Murr/Kapellmeister Johannes Kreisler im Roman von E.T.A. Hoffmann</a:t>
            </a:r>
          </a:p>
        </p:txBody>
      </p:sp>
      <p:sp>
        <p:nvSpPr>
          <p:cNvPr id="4" name="Foliennummernplatzhalter 3"/>
          <p:cNvSpPr>
            <a:spLocks noGrp="1"/>
          </p:cNvSpPr>
          <p:nvPr>
            <p:ph type="sldNum" sz="quarter" idx="12"/>
          </p:nvPr>
        </p:nvSpPr>
        <p:spPr/>
        <p:txBody>
          <a:bodyPr/>
          <a:lstStyle/>
          <a:p>
            <a:fld id="{5355A901-4199-4991-A34B-DA39B0381A69}" type="slidenum">
              <a:rPr lang="de-DE" smtClean="0"/>
              <a:pPr/>
              <a:t>11</a:t>
            </a:fld>
            <a:endParaRPr lang="de-DE"/>
          </a:p>
        </p:txBody>
      </p:sp>
      <p:sp>
        <p:nvSpPr>
          <p:cNvPr id="5" name="Nach unten gekrümmter Pfeil 4"/>
          <p:cNvSpPr/>
          <p:nvPr/>
        </p:nvSpPr>
        <p:spPr>
          <a:xfrm>
            <a:off x="5098474" y="2392219"/>
            <a:ext cx="443344" cy="230448"/>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57255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i="1"/>
              <a:t>Mehrere</a:t>
            </a:r>
            <a:r>
              <a:rPr lang="de-DE" sz="3200"/>
              <a:t> Erzählstoffvarianten in einer medialen Konkretion</a:t>
            </a:r>
          </a:p>
        </p:txBody>
      </p:sp>
      <p:sp>
        <p:nvSpPr>
          <p:cNvPr id="3" name="Inhaltsplatzhalter 2"/>
          <p:cNvSpPr>
            <a:spLocks noGrp="1"/>
          </p:cNvSpPr>
          <p:nvPr>
            <p:ph idx="1"/>
          </p:nvPr>
        </p:nvSpPr>
        <p:spPr>
          <a:xfrm>
            <a:off x="314036" y="1228436"/>
            <a:ext cx="11730182" cy="5264439"/>
          </a:xfrm>
        </p:spPr>
        <p:txBody>
          <a:bodyPr>
            <a:normAutofit/>
          </a:bodyPr>
          <a:lstStyle/>
          <a:p>
            <a:r>
              <a:rPr lang="de-DE" sz="2600" b="1"/>
              <a:t>Verweise/Vergleiche:	A</a:t>
            </a:r>
            <a:r>
              <a:rPr lang="de-DE" sz="2600" b="1" baseline="30000">
                <a:sym typeface="Wingdings" panose="05000000000000000000" pitchFamily="2" charset="2"/>
              </a:rPr>
              <a:t> B</a:t>
            </a:r>
            <a:endParaRPr lang="de-DE" sz="2600" b="1" baseline="30000"/>
          </a:p>
          <a:p>
            <a:r>
              <a:rPr lang="de-DE" sz="1800"/>
              <a:t>	z.B. Verweis auf Mythos </a:t>
            </a:r>
            <a:r>
              <a:rPr lang="de-DE" sz="1800" cap="small"/>
              <a:t>Innana holt das Himmelshaus</a:t>
            </a:r>
            <a:r>
              <a:rPr lang="de-DE" sz="1800"/>
              <a:t> oder auf Mythos vom </a:t>
            </a:r>
            <a:r>
              <a:rPr lang="de-DE" sz="1800" cap="small"/>
              <a:t>Tod des Gemahls der 	Ereškigal</a:t>
            </a:r>
            <a:r>
              <a:rPr lang="de-DE" sz="1800"/>
              <a:t> im Mythos </a:t>
            </a:r>
            <a:r>
              <a:rPr lang="de-DE" sz="1800" cap="small"/>
              <a:t>Innana geht zur Unterwelt (</a:t>
            </a:r>
            <a:r>
              <a:rPr lang="de-DE" sz="1800"/>
              <a:t>gewonnen aus Text </a:t>
            </a:r>
            <a:r>
              <a:rPr lang="de-DE" sz="1800" i="1"/>
              <a:t>Innanas Gang zur Unterwelt</a:t>
            </a:r>
            <a:r>
              <a:rPr lang="de-DE" sz="1800"/>
              <a:t>)</a:t>
            </a:r>
            <a:endParaRPr lang="de-DE" sz="1800" i="1"/>
          </a:p>
          <a:p>
            <a:r>
              <a:rPr lang="de-DE" sz="1800" smtClean="0"/>
              <a:t>	z.B</a:t>
            </a:r>
            <a:r>
              <a:rPr lang="de-DE" sz="1800"/>
              <a:t>. Verweis auf Mythos </a:t>
            </a:r>
            <a:r>
              <a:rPr lang="de-DE" sz="1800" cap="small"/>
              <a:t>Herakles holt Kerberos </a:t>
            </a:r>
            <a:r>
              <a:rPr lang="de-DE" sz="1800"/>
              <a:t>im Mythos </a:t>
            </a:r>
            <a:r>
              <a:rPr lang="de-DE" sz="1800" cap="small"/>
              <a:t>Hera stürzt Herakles in Raserei (</a:t>
            </a:r>
            <a:r>
              <a:rPr lang="de-DE" sz="1800"/>
              <a:t>im 	Text </a:t>
            </a:r>
            <a:r>
              <a:rPr lang="de-DE" sz="1800" i="1"/>
              <a:t>Hercules furens </a:t>
            </a:r>
            <a:r>
              <a:rPr lang="de-DE" sz="1800"/>
              <a:t>von Euripides)</a:t>
            </a:r>
          </a:p>
          <a:p>
            <a:pPr>
              <a:spcBef>
                <a:spcPts val="2400"/>
              </a:spcBef>
            </a:pPr>
            <a:r>
              <a:rPr lang="de-DE" sz="2600" b="1"/>
              <a:t>Rahmung:				A</a:t>
            </a:r>
            <a:r>
              <a:rPr lang="de-DE" sz="2600" b="1" baseline="-25000"/>
              <a:t>1</a:t>
            </a:r>
            <a:r>
              <a:rPr lang="de-DE" sz="2600" b="1"/>
              <a:t> + B</a:t>
            </a:r>
            <a:r>
              <a:rPr lang="de-DE" sz="2600" baseline="30000"/>
              <a:t>(+A2)</a:t>
            </a:r>
            <a:r>
              <a:rPr lang="de-DE" sz="2600" b="1"/>
              <a:t> + C</a:t>
            </a:r>
            <a:r>
              <a:rPr lang="de-DE" sz="2600" baseline="30000"/>
              <a:t>(+A3)</a:t>
            </a:r>
            <a:r>
              <a:rPr lang="de-DE" sz="2600" b="1"/>
              <a:t> + D</a:t>
            </a:r>
            <a:r>
              <a:rPr lang="de-DE" sz="2600" baseline="30000"/>
              <a:t>(+A4)</a:t>
            </a:r>
            <a:r>
              <a:rPr lang="de-DE" sz="2600" b="1"/>
              <a:t> + A</a:t>
            </a:r>
            <a:r>
              <a:rPr lang="de-DE" sz="2600" b="1" baseline="-25000"/>
              <a:t>5</a:t>
            </a:r>
          </a:p>
          <a:p>
            <a:r>
              <a:rPr lang="de-DE" sz="1800"/>
              <a:t>	z.B. Boccacchio’s </a:t>
            </a:r>
            <a:r>
              <a:rPr lang="de-DE" sz="1800" i="1"/>
              <a:t>Decamerone </a:t>
            </a:r>
            <a:r>
              <a:rPr lang="de-DE" sz="1800"/>
              <a:t>(äußerer Rahmen A; zwischen B, C, D etc. immer wieder aufgegriffen)</a:t>
            </a:r>
            <a:endParaRPr lang="de-DE" sz="1800" i="1"/>
          </a:p>
          <a:p>
            <a:endParaRPr lang="de-DE" sz="1800"/>
          </a:p>
          <a:p>
            <a:pPr>
              <a:spcBef>
                <a:spcPts val="2400"/>
              </a:spcBef>
            </a:pPr>
            <a:r>
              <a:rPr lang="de-DE" sz="2600" b="1"/>
              <a:t>Überblendung:			aus A</a:t>
            </a:r>
            <a:r>
              <a:rPr lang="de-DE" sz="2600" b="1" baseline="-25000"/>
              <a:t>1</a:t>
            </a:r>
            <a:r>
              <a:rPr lang="de-DE" sz="2600" b="1"/>
              <a:t> + A</a:t>
            </a:r>
            <a:r>
              <a:rPr lang="de-DE" sz="2600" b="1" baseline="-25000"/>
              <a:t>2</a:t>
            </a:r>
            <a:r>
              <a:rPr lang="de-DE" sz="2600" b="1"/>
              <a:t> </a:t>
            </a:r>
            <a:r>
              <a:rPr lang="de-DE" sz="2600" b="1">
                <a:sym typeface="Wingdings" panose="05000000000000000000" pitchFamily="2" charset="2"/>
              </a:rPr>
              <a:t> </a:t>
            </a:r>
            <a:r>
              <a:rPr lang="de-DE" sz="2600" b="1"/>
              <a:t>A</a:t>
            </a:r>
            <a:r>
              <a:rPr lang="de-DE" sz="2600" b="1" baseline="-25000"/>
              <a:t>3</a:t>
            </a:r>
          </a:p>
          <a:p>
            <a:r>
              <a:rPr lang="de-DE" sz="1800"/>
              <a:t>	z.B. Überblendung von 2 Varianten von </a:t>
            </a:r>
            <a:r>
              <a:rPr lang="de-DE" sz="1800" cap="small"/>
              <a:t>Dumuzis Auslieferung an die Unterwelt </a:t>
            </a:r>
            <a:r>
              <a:rPr lang="de-DE" sz="1800"/>
              <a:t>in </a:t>
            </a:r>
            <a:r>
              <a:rPr lang="de-DE" sz="1800" i="1"/>
              <a:t>Innanas Gang 	</a:t>
            </a:r>
            <a:r>
              <a:rPr lang="de-DE" sz="1800"/>
              <a:t>(einmal durch Innana, einmal durch Dämonen)</a:t>
            </a:r>
          </a:p>
          <a:p>
            <a:r>
              <a:rPr lang="de-DE" sz="1800"/>
              <a:t>	z.B. Überblendung von 2 Varianten der prometheischen „</a:t>
            </a:r>
            <a:r>
              <a:rPr lang="de-DE" sz="1800" cap="small"/>
              <a:t>Opferbetrug</a:t>
            </a:r>
            <a:r>
              <a:rPr lang="de-DE" sz="1800"/>
              <a:t>“-Erzählung in Hesiods </a:t>
            </a:r>
            <a:r>
              <a:rPr lang="de-DE" sz="1800" i="1"/>
              <a:t>Theogonie 	</a:t>
            </a:r>
            <a:r>
              <a:rPr lang="de-DE" sz="1800"/>
              <a:t>(einmal durchschaut Zeus Prometheus’ List, einmal nicht)</a:t>
            </a:r>
          </a:p>
          <a:p>
            <a:endParaRPr lang="de-DE" sz="2400" b="1" baseline="-25000"/>
          </a:p>
        </p:txBody>
      </p:sp>
      <p:sp>
        <p:nvSpPr>
          <p:cNvPr id="4" name="Foliennummernplatzhalter 3"/>
          <p:cNvSpPr>
            <a:spLocks noGrp="1"/>
          </p:cNvSpPr>
          <p:nvPr>
            <p:ph type="sldNum" sz="quarter" idx="12"/>
          </p:nvPr>
        </p:nvSpPr>
        <p:spPr/>
        <p:txBody>
          <a:bodyPr/>
          <a:lstStyle/>
          <a:p>
            <a:fld id="{5355A901-4199-4991-A34B-DA39B0381A69}" type="slidenum">
              <a:rPr lang="de-DE" smtClean="0"/>
              <a:pPr/>
              <a:t>12</a:t>
            </a:fld>
            <a:endParaRPr lang="de-DE"/>
          </a:p>
        </p:txBody>
      </p:sp>
    </p:spTree>
    <p:extLst>
      <p:ext uri="{BB962C8B-B14F-4D97-AF65-F5344CB8AC3E}">
        <p14:creationId xmlns:p14="http://schemas.microsoft.com/office/powerpoint/2010/main" val="5010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i="1"/>
              <a:t>Mehrere</a:t>
            </a:r>
            <a:r>
              <a:rPr lang="de-DE" sz="3200"/>
              <a:t> Erzählstoffvarianten in einer medialen Konkretion</a:t>
            </a:r>
          </a:p>
        </p:txBody>
      </p:sp>
      <p:sp>
        <p:nvSpPr>
          <p:cNvPr id="3" name="Inhaltsplatzhalter 2"/>
          <p:cNvSpPr>
            <a:spLocks noGrp="1"/>
          </p:cNvSpPr>
          <p:nvPr>
            <p:ph idx="1"/>
          </p:nvPr>
        </p:nvSpPr>
        <p:spPr>
          <a:xfrm>
            <a:off x="314036" y="1228436"/>
            <a:ext cx="11730182" cy="5264439"/>
          </a:xfrm>
        </p:spPr>
        <p:txBody>
          <a:bodyPr>
            <a:normAutofit/>
          </a:bodyPr>
          <a:lstStyle/>
          <a:p>
            <a:endParaRPr lang="de-DE" sz="2600" b="1"/>
          </a:p>
          <a:p>
            <a:r>
              <a:rPr lang="de-DE" sz="2600" b="1"/>
              <a:t>Übernahme:		A </a:t>
            </a:r>
            <a:r>
              <a:rPr lang="de-DE" sz="2600"/>
              <a:t>integriert Teile von B</a:t>
            </a:r>
            <a:r>
              <a:rPr lang="de-DE" sz="2600" b="1"/>
              <a:t> </a:t>
            </a:r>
            <a:r>
              <a:rPr lang="de-DE" sz="2600" b="1">
                <a:sym typeface="Wingdings" panose="05000000000000000000" pitchFamily="2" charset="2"/>
              </a:rPr>
              <a:t> A‘ </a:t>
            </a:r>
            <a:endParaRPr lang="de-DE" sz="2600" b="1" baseline="30000"/>
          </a:p>
          <a:p>
            <a:r>
              <a:rPr lang="de-DE" sz="1800"/>
              <a:t>	z.B. Stoffzug „Rinder-rückwärts-in-Höhle-Ziehen“ aus Mythos </a:t>
            </a:r>
            <a:r>
              <a:rPr lang="de-DE" sz="1800" cap="small"/>
              <a:t>Hermes stiehlt Rinder des Apollon</a:t>
            </a:r>
            <a:r>
              <a:rPr lang="de-DE" sz="1800"/>
              <a:t> 	(z.B. Hom. </a:t>
            </a:r>
            <a:r>
              <a:rPr lang="de-DE" sz="1800" i="1"/>
              <a:t>h</a:t>
            </a:r>
            <a:r>
              <a:rPr lang="de-DE" sz="1800"/>
              <a:t>. 4,75-78) übernommen und integriert in Mythos </a:t>
            </a:r>
            <a:r>
              <a:rPr lang="de-DE" sz="1800" cap="small"/>
              <a:t>Cacus stiehlt Rinder des Hercules</a:t>
            </a:r>
            <a:r>
              <a:rPr lang="de-DE" sz="1800"/>
              <a:t> (z.B. 	Verg. </a:t>
            </a:r>
            <a:r>
              <a:rPr lang="de-DE" sz="1800" i="1"/>
              <a:t>Aen</a:t>
            </a:r>
            <a:r>
              <a:rPr lang="de-DE" sz="1800"/>
              <a:t>. 8,209-212)</a:t>
            </a:r>
            <a:endParaRPr lang="de-DE" sz="1800" i="1"/>
          </a:p>
          <a:p>
            <a:pPr>
              <a:spcBef>
                <a:spcPts val="2400"/>
              </a:spcBef>
            </a:pPr>
            <a:r>
              <a:rPr lang="de-DE" sz="2600" b="1"/>
              <a:t>etc. …</a:t>
            </a:r>
          </a:p>
          <a:p>
            <a:endParaRPr lang="de-DE" sz="2400" b="1" baseline="-25000"/>
          </a:p>
        </p:txBody>
      </p:sp>
      <p:sp>
        <p:nvSpPr>
          <p:cNvPr id="4" name="Foliennummernplatzhalter 3"/>
          <p:cNvSpPr>
            <a:spLocks noGrp="1"/>
          </p:cNvSpPr>
          <p:nvPr>
            <p:ph type="sldNum" sz="quarter" idx="12"/>
          </p:nvPr>
        </p:nvSpPr>
        <p:spPr/>
        <p:txBody>
          <a:bodyPr/>
          <a:lstStyle/>
          <a:p>
            <a:fld id="{5355A901-4199-4991-A34B-DA39B0381A69}" type="slidenum">
              <a:rPr lang="de-DE" smtClean="0"/>
              <a:pPr/>
              <a:t>13</a:t>
            </a:fld>
            <a:endParaRPr lang="de-DE"/>
          </a:p>
        </p:txBody>
      </p:sp>
    </p:spTree>
    <p:extLst>
      <p:ext uri="{BB962C8B-B14F-4D97-AF65-F5344CB8AC3E}">
        <p14:creationId xmlns:p14="http://schemas.microsoft.com/office/powerpoint/2010/main" val="1733988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891" y="83128"/>
            <a:ext cx="11942618" cy="831272"/>
          </a:xfrm>
        </p:spPr>
        <p:txBody>
          <a:bodyPr>
            <a:noAutofit/>
          </a:bodyPr>
          <a:lstStyle/>
          <a:p>
            <a:pPr algn="ctr"/>
            <a:r>
              <a:rPr lang="de-DE" sz="3200"/>
              <a:t>1. Stoffgrenzen-Bestimmung</a:t>
            </a:r>
          </a:p>
        </p:txBody>
      </p:sp>
      <p:sp>
        <p:nvSpPr>
          <p:cNvPr id="3" name="Inhaltsplatzhalter 2"/>
          <p:cNvSpPr>
            <a:spLocks noGrp="1"/>
          </p:cNvSpPr>
          <p:nvPr>
            <p:ph idx="1"/>
          </p:nvPr>
        </p:nvSpPr>
        <p:spPr>
          <a:xfrm>
            <a:off x="417945" y="1431636"/>
            <a:ext cx="11395364" cy="5061239"/>
          </a:xfrm>
        </p:spPr>
        <p:txBody>
          <a:bodyPr/>
          <a:lstStyle/>
          <a:p>
            <a:pPr>
              <a:spcBef>
                <a:spcPts val="1200"/>
              </a:spcBef>
              <a:spcAft>
                <a:spcPts val="1200"/>
              </a:spcAft>
            </a:pPr>
            <a:r>
              <a:rPr lang="de-DE" sz="2600"/>
              <a:t>„</a:t>
            </a:r>
            <a:r>
              <a:rPr lang="de-DE" sz="2600" b="1"/>
              <a:t>ZOPHT</a:t>
            </a:r>
            <a:r>
              <a:rPr lang="de-DE" sz="2600"/>
              <a:t>“-Kriterien für die Bestimmung von Stoffgrenzen:</a:t>
            </a:r>
          </a:p>
          <a:p>
            <a:pPr marL="457200" indent="-457200">
              <a:buFont typeface="Arial" panose="020B0604020202020204" pitchFamily="34" charset="0"/>
              <a:buChar char="•"/>
            </a:pPr>
            <a:r>
              <a:rPr lang="de-DE" sz="2600" b="1"/>
              <a:t>Z</a:t>
            </a:r>
            <a:r>
              <a:rPr lang="de-DE" sz="2600"/>
              <a:t>eiten						Wann?</a:t>
            </a:r>
          </a:p>
          <a:p>
            <a:pPr marL="457200" indent="-457200">
              <a:buFont typeface="Arial" panose="020B0604020202020204" pitchFamily="34" charset="0"/>
              <a:buChar char="•"/>
            </a:pPr>
            <a:r>
              <a:rPr lang="de-DE" sz="2600" b="1"/>
              <a:t>O</a:t>
            </a:r>
            <a:r>
              <a:rPr lang="de-DE" sz="2600"/>
              <a:t>rte						Wo?</a:t>
            </a:r>
          </a:p>
          <a:p>
            <a:pPr marL="457200" indent="-457200">
              <a:buFont typeface="Arial" panose="020B0604020202020204" pitchFamily="34" charset="0"/>
              <a:buChar char="•"/>
            </a:pPr>
            <a:r>
              <a:rPr lang="de-DE" sz="2600" b="1"/>
              <a:t>P</a:t>
            </a:r>
            <a:r>
              <a:rPr lang="de-DE" sz="2600"/>
              <a:t>rotagonisten (/Gegenstände)	 	Wer? (/Was?)</a:t>
            </a:r>
          </a:p>
          <a:p>
            <a:pPr marL="457200" indent="-457200">
              <a:buFont typeface="Arial" panose="020B0604020202020204" pitchFamily="34" charset="0"/>
              <a:buChar char="•"/>
            </a:pPr>
            <a:r>
              <a:rPr lang="de-DE" sz="2600" b="1"/>
              <a:t>H</a:t>
            </a:r>
            <a:r>
              <a:rPr lang="de-DE" sz="2600"/>
              <a:t>andlung (Ereignisse)			Was passiert?</a:t>
            </a:r>
          </a:p>
          <a:p>
            <a:pPr marL="457200" indent="-457200">
              <a:buFont typeface="Arial" panose="020B0604020202020204" pitchFamily="34" charset="0"/>
              <a:buChar char="•"/>
            </a:pPr>
            <a:r>
              <a:rPr lang="de-DE" sz="2600" b="1"/>
              <a:t>T</a:t>
            </a:r>
            <a:r>
              <a:rPr lang="de-DE" sz="2600"/>
              <a:t>hematik					Worum geht es?</a:t>
            </a:r>
          </a:p>
          <a:p>
            <a:endParaRPr lang="de-DE" sz="2600"/>
          </a:p>
          <a:p>
            <a:r>
              <a:rPr lang="de-DE" sz="2600">
                <a:sym typeface="Wingdings" panose="05000000000000000000" pitchFamily="2" charset="2"/>
              </a:rPr>
              <a:t> Einzelne Kriterien sind ggf. unterschiedlich stark zu gewichten.</a:t>
            </a:r>
          </a:p>
          <a:p>
            <a:r>
              <a:rPr lang="de-DE" sz="2600">
                <a:sym typeface="Wingdings" panose="05000000000000000000" pitchFamily="2" charset="2"/>
              </a:rPr>
              <a:t> Je stärker und klarer die Differenz hinsichtlich dieser Kriterien, desto eher ist es stoffanalytisch sinnvoll, von unterschiedlichen Stoffen auszugehen.</a:t>
            </a:r>
            <a:endParaRPr lang="de-DE" sz="2600"/>
          </a:p>
          <a:p>
            <a:endParaRPr lang="de-DE" sz="2800"/>
          </a:p>
        </p:txBody>
      </p:sp>
      <p:sp>
        <p:nvSpPr>
          <p:cNvPr id="4" name="Foliennummernplatzhalter 3"/>
          <p:cNvSpPr>
            <a:spLocks noGrp="1"/>
          </p:cNvSpPr>
          <p:nvPr>
            <p:ph type="sldNum" sz="quarter" idx="12"/>
          </p:nvPr>
        </p:nvSpPr>
        <p:spPr/>
        <p:txBody>
          <a:bodyPr/>
          <a:lstStyle/>
          <a:p>
            <a:fld id="{5355A901-4199-4991-A34B-DA39B0381A69}" type="slidenum">
              <a:rPr lang="de-DE" smtClean="0"/>
              <a:pPr/>
              <a:t>14</a:t>
            </a:fld>
            <a:endParaRPr lang="de-DE"/>
          </a:p>
        </p:txBody>
      </p:sp>
    </p:spTree>
    <p:extLst>
      <p:ext uri="{BB962C8B-B14F-4D97-AF65-F5344CB8AC3E}">
        <p14:creationId xmlns:p14="http://schemas.microsoft.com/office/powerpoint/2010/main" val="200197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a:t>1. Stoffgrenzen-Bestimmung</a:t>
            </a:r>
          </a:p>
        </p:txBody>
      </p:sp>
      <p:sp>
        <p:nvSpPr>
          <p:cNvPr id="3" name="Inhaltsplatzhalter 2"/>
          <p:cNvSpPr>
            <a:spLocks noGrp="1"/>
          </p:cNvSpPr>
          <p:nvPr>
            <p:ph idx="1"/>
          </p:nvPr>
        </p:nvSpPr>
        <p:spPr/>
        <p:txBody>
          <a:bodyPr>
            <a:normAutofit/>
          </a:bodyPr>
          <a:lstStyle/>
          <a:p>
            <a:pPr>
              <a:spcAft>
                <a:spcPts val="1200"/>
              </a:spcAft>
            </a:pPr>
            <a:endParaRPr lang="de-DE" sz="2400">
              <a:sym typeface="Wingdings" panose="05000000000000000000" pitchFamily="2" charset="2"/>
            </a:endParaRPr>
          </a:p>
          <a:p>
            <a:pPr>
              <a:spcAft>
                <a:spcPts val="1200"/>
              </a:spcAft>
            </a:pPr>
            <a:r>
              <a:rPr lang="de-DE" sz="2400">
                <a:sym typeface="Wingdings" panose="05000000000000000000" pitchFamily="2" charset="2"/>
              </a:rPr>
              <a:t> </a:t>
            </a:r>
            <a:r>
              <a:rPr lang="de-DE" sz="2400"/>
              <a:t>Auch wenn 2 Stoffe </a:t>
            </a:r>
            <a:r>
              <a:rPr lang="de-DE" sz="2400" i="1"/>
              <a:t>sehr eng miteinander verknüpft </a:t>
            </a:r>
            <a:r>
              <a:rPr lang="de-DE" sz="2400"/>
              <a:t>(/aufeinander bezogen) sind, ist vor einer Gesamt-Analyse stoffanalytisch eine </a:t>
            </a:r>
            <a:r>
              <a:rPr lang="de-DE" sz="2400" i="1"/>
              <a:t>separate</a:t>
            </a:r>
            <a:r>
              <a:rPr lang="de-DE" sz="2400"/>
              <a:t> Analyse der Einzelstoffe lohnend.</a:t>
            </a:r>
          </a:p>
          <a:p>
            <a:r>
              <a:rPr lang="de-DE" sz="2400">
                <a:sym typeface="Wingdings" panose="05000000000000000000" pitchFamily="2" charset="2"/>
              </a:rPr>
              <a:t> In komplizierteren Fällen, z.B. wenn 2 Varianten </a:t>
            </a:r>
            <a:r>
              <a:rPr lang="de-DE" sz="2400" i="1">
                <a:sym typeface="Wingdings" panose="05000000000000000000" pitchFamily="2" charset="2"/>
              </a:rPr>
              <a:t>desselben</a:t>
            </a:r>
            <a:r>
              <a:rPr lang="de-DE" sz="2400">
                <a:sym typeface="Wingdings" panose="05000000000000000000" pitchFamily="2" charset="2"/>
              </a:rPr>
              <a:t> Stoffes überblendet werden (</a:t>
            </a:r>
            <a:r>
              <a:rPr lang="de-DE" sz="2400">
                <a:solidFill>
                  <a:prstClr val="black"/>
                </a:solidFill>
              </a:rPr>
              <a:t>aus A</a:t>
            </a:r>
            <a:r>
              <a:rPr lang="de-DE" sz="2400" baseline="-25000">
                <a:solidFill>
                  <a:prstClr val="black"/>
                </a:solidFill>
              </a:rPr>
              <a:t>1</a:t>
            </a:r>
            <a:r>
              <a:rPr lang="de-DE" sz="2400">
                <a:solidFill>
                  <a:prstClr val="black"/>
                </a:solidFill>
              </a:rPr>
              <a:t> + A</a:t>
            </a:r>
            <a:r>
              <a:rPr lang="de-DE" sz="2400" baseline="-25000">
                <a:solidFill>
                  <a:prstClr val="black"/>
                </a:solidFill>
              </a:rPr>
              <a:t>2</a:t>
            </a:r>
            <a:r>
              <a:rPr lang="de-DE" sz="2400">
                <a:solidFill>
                  <a:prstClr val="black"/>
                </a:solidFill>
              </a:rPr>
              <a:t> </a:t>
            </a:r>
            <a:r>
              <a:rPr lang="de-DE" sz="2400">
                <a:solidFill>
                  <a:prstClr val="black"/>
                </a:solidFill>
                <a:sym typeface="Wingdings" panose="05000000000000000000" pitchFamily="2" charset="2"/>
              </a:rPr>
              <a:t> </a:t>
            </a:r>
            <a:r>
              <a:rPr lang="de-DE" sz="2400">
                <a:solidFill>
                  <a:prstClr val="black"/>
                </a:solidFill>
              </a:rPr>
              <a:t>A</a:t>
            </a:r>
            <a:r>
              <a:rPr lang="de-DE" sz="2400" baseline="-25000">
                <a:solidFill>
                  <a:prstClr val="black"/>
                </a:solidFill>
              </a:rPr>
              <a:t>3</a:t>
            </a:r>
            <a:r>
              <a:rPr lang="de-DE" sz="2400">
                <a:sym typeface="Wingdings" panose="05000000000000000000" pitchFamily="2" charset="2"/>
              </a:rPr>
              <a:t>), greift nicht mehr die Stoffgrenzen-Bestimmung, sondern die Stratifikationsanalyse (s. dort).</a:t>
            </a:r>
            <a:endParaRPr lang="de-DE" sz="2400"/>
          </a:p>
        </p:txBody>
      </p:sp>
      <p:sp>
        <p:nvSpPr>
          <p:cNvPr id="4" name="Foliennummernplatzhalter 3"/>
          <p:cNvSpPr>
            <a:spLocks noGrp="1"/>
          </p:cNvSpPr>
          <p:nvPr>
            <p:ph type="sldNum" sz="quarter" idx="12"/>
          </p:nvPr>
        </p:nvSpPr>
        <p:spPr/>
        <p:txBody>
          <a:bodyPr/>
          <a:lstStyle/>
          <a:p>
            <a:fld id="{5355A901-4199-4991-A34B-DA39B0381A69}" type="slidenum">
              <a:rPr lang="de-DE" smtClean="0">
                <a:solidFill>
                  <a:srgbClr val="5B9BD5">
                    <a:lumMod val="60000"/>
                    <a:lumOff val="40000"/>
                  </a:srgbClr>
                </a:solidFill>
              </a:rPr>
              <a:pPr/>
              <a:t>15</a:t>
            </a:fld>
            <a:endParaRPr lang="de-DE">
              <a:solidFill>
                <a:srgbClr val="5B9BD5">
                  <a:lumMod val="60000"/>
                  <a:lumOff val="40000"/>
                </a:srgbClr>
              </a:solidFill>
            </a:endParaRPr>
          </a:p>
        </p:txBody>
      </p:sp>
    </p:spTree>
    <p:extLst>
      <p:ext uri="{BB962C8B-B14F-4D97-AF65-F5344CB8AC3E}">
        <p14:creationId xmlns:p14="http://schemas.microsoft.com/office/powerpoint/2010/main" val="383198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4200" smtClean="0"/>
              <a:t>Stoffgrenzen-Bestimmung am </a:t>
            </a:r>
            <a:r>
              <a:rPr lang="de-DE" sz="4200"/>
              <a:t>Beispiel des Mythos </a:t>
            </a:r>
            <a:r>
              <a:rPr lang="de-DE" sz="4200" cap="small"/>
              <a:t>Dardanos heiratet Chryse</a:t>
            </a:r>
          </a:p>
        </p:txBody>
      </p:sp>
      <p:sp>
        <p:nvSpPr>
          <p:cNvPr id="3" name="Untertitel 2"/>
          <p:cNvSpPr>
            <a:spLocks noGrp="1"/>
          </p:cNvSpPr>
          <p:nvPr>
            <p:ph type="subTitle" idx="1"/>
          </p:nvPr>
        </p:nvSpPr>
        <p:spPr/>
        <p:txBody>
          <a:bodyPr/>
          <a:lstStyle/>
          <a:p>
            <a:r>
              <a:rPr lang="de-DE"/>
              <a:t>Mediale Konkretion: Text</a:t>
            </a:r>
          </a:p>
        </p:txBody>
      </p:sp>
    </p:spTree>
    <p:extLst>
      <p:ext uri="{BB962C8B-B14F-4D97-AF65-F5344CB8AC3E}">
        <p14:creationId xmlns:p14="http://schemas.microsoft.com/office/powerpoint/2010/main" val="2980044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smtClean="0"/>
              <a:t>Stoffgrenzen-Bestimmung</a:t>
            </a:r>
            <a:endParaRPr lang="de-DE" sz="3200"/>
          </a:p>
        </p:txBody>
      </p:sp>
      <p:sp>
        <p:nvSpPr>
          <p:cNvPr id="3" name="Inhaltsplatzhalter 2"/>
          <p:cNvSpPr>
            <a:spLocks noGrp="1"/>
          </p:cNvSpPr>
          <p:nvPr>
            <p:ph idx="1"/>
          </p:nvPr>
        </p:nvSpPr>
        <p:spPr>
          <a:xfrm>
            <a:off x="417945" y="1228436"/>
            <a:ext cx="4865255" cy="5482607"/>
          </a:xfrm>
        </p:spPr>
        <p:txBody>
          <a:bodyPr>
            <a:normAutofit/>
          </a:bodyPr>
          <a:lstStyle/>
          <a:p>
            <a:r>
              <a:rPr lang="de-DE" sz="2400" b="1"/>
              <a:t>Satz:</a:t>
            </a:r>
          </a:p>
          <a:p>
            <a:r>
              <a:rPr lang="de-DE" sz="2400"/>
              <a:t>„Als Chryse,</a:t>
            </a:r>
          </a:p>
          <a:p>
            <a:r>
              <a:rPr lang="de-DE" sz="2400"/>
              <a:t>die Tochter von Pallas,</a:t>
            </a:r>
          </a:p>
          <a:p>
            <a:r>
              <a:rPr lang="de-DE" sz="2400"/>
              <a:t>mit Dardanos vermählt wurde,</a:t>
            </a:r>
          </a:p>
          <a:p>
            <a:r>
              <a:rPr lang="de-DE" sz="2400"/>
              <a:t>brachte sie als Mitgift Gaben der Aigis-Halterin Athene,</a:t>
            </a:r>
          </a:p>
          <a:p>
            <a:r>
              <a:rPr lang="de-DE" sz="2400"/>
              <a:t>nämlich die Palladia der Großen Götter.“</a:t>
            </a:r>
          </a:p>
          <a:p>
            <a:endParaRPr lang="de-DE" sz="2400"/>
          </a:p>
          <a:p>
            <a:endParaRPr lang="de-DE" sz="2400"/>
          </a:p>
          <a:p>
            <a:endParaRPr lang="de-DE" sz="2400"/>
          </a:p>
          <a:p>
            <a:r>
              <a:rPr lang="de-DE" sz="1600"/>
              <a:t>(vgl. Dion. Hal. </a:t>
            </a:r>
            <a:r>
              <a:rPr lang="de-DE" sz="1600" i="1"/>
              <a:t>ant.</a:t>
            </a:r>
            <a:r>
              <a:rPr lang="de-DE" sz="1600"/>
              <a:t> 1,68,3)</a:t>
            </a:r>
            <a:endParaRPr lang="en-US" sz="1800"/>
          </a:p>
        </p:txBody>
      </p:sp>
      <p:sp>
        <p:nvSpPr>
          <p:cNvPr id="4" name="Foliennummernplatzhalter 3"/>
          <p:cNvSpPr>
            <a:spLocks noGrp="1"/>
          </p:cNvSpPr>
          <p:nvPr>
            <p:ph type="sldNum" sz="quarter" idx="12"/>
          </p:nvPr>
        </p:nvSpPr>
        <p:spPr/>
        <p:txBody>
          <a:bodyPr/>
          <a:lstStyle/>
          <a:p>
            <a:fld id="{5355A901-4199-4991-A34B-DA39B0381A69}" type="slidenum">
              <a:rPr lang="de-DE" smtClean="0"/>
              <a:pPr/>
              <a:t>17</a:t>
            </a:fld>
            <a:endParaRPr lang="de-DE"/>
          </a:p>
        </p:txBody>
      </p:sp>
      <p:sp>
        <p:nvSpPr>
          <p:cNvPr id="5" name="Textfeld 4"/>
          <p:cNvSpPr txBox="1"/>
          <p:nvPr/>
        </p:nvSpPr>
        <p:spPr>
          <a:xfrm>
            <a:off x="5135418" y="1191491"/>
            <a:ext cx="6899564" cy="5078313"/>
          </a:xfrm>
          <a:prstGeom prst="rect">
            <a:avLst/>
          </a:prstGeom>
          <a:noFill/>
        </p:spPr>
        <p:txBody>
          <a:bodyPr wrap="square" rtlCol="0">
            <a:spAutoFit/>
          </a:bodyPr>
          <a:lstStyle/>
          <a:p>
            <a:pPr lvl="0"/>
            <a:r>
              <a:rPr lang="de-DE" sz="2400" b="1" smtClean="0"/>
              <a:t>Ergebnis der Hylemanalyse:</a:t>
            </a:r>
            <a:endParaRPr lang="de-DE" sz="2400"/>
          </a:p>
          <a:p>
            <a:pPr marL="457200" indent="-457200">
              <a:buFont typeface="Arial" panose="020B0604020202020204" pitchFamily="34" charset="0"/>
              <a:buChar char="•"/>
            </a:pPr>
            <a:r>
              <a:rPr lang="de-DE" sz="2000"/>
              <a:t>[Athene bekommt die Aigis]</a:t>
            </a:r>
          </a:p>
          <a:p>
            <a:pPr marL="457200" indent="-457200">
              <a:buFont typeface="Arial" panose="020B0604020202020204" pitchFamily="34" charset="0"/>
              <a:buChar char="•"/>
            </a:pPr>
            <a:r>
              <a:rPr lang="de-DE" sz="2000"/>
              <a:t>Athene hält die Aigis</a:t>
            </a:r>
          </a:p>
          <a:p>
            <a:pPr marL="457200" lvl="0" indent="-457200">
              <a:buFont typeface="Arial" panose="020B0604020202020204" pitchFamily="34" charset="0"/>
              <a:buChar char="•"/>
            </a:pPr>
            <a:r>
              <a:rPr lang="de-DE" sz="2000"/>
              <a:t>Es gibt eine Gruppe „Große Götter“</a:t>
            </a:r>
          </a:p>
          <a:p>
            <a:pPr marL="457200" lvl="0" indent="-457200">
              <a:buFont typeface="Arial" panose="020B0604020202020204" pitchFamily="34" charset="0"/>
              <a:buChar char="•"/>
            </a:pPr>
            <a:r>
              <a:rPr lang="de-DE" sz="2000"/>
              <a:t>Die „Großen Götter“ besitzen Palladia </a:t>
            </a:r>
          </a:p>
          <a:p>
            <a:pPr marL="457200" lvl="0" indent="-457200">
              <a:buFont typeface="Arial" panose="020B0604020202020204" pitchFamily="34" charset="0"/>
              <a:buChar char="•"/>
            </a:pPr>
            <a:r>
              <a:rPr lang="de-DE" sz="2000"/>
              <a:t>[Athene bekommt die Palladia der „Großen Götter</a:t>
            </a:r>
            <a:r>
              <a:rPr lang="de-DE" sz="2000" smtClean="0"/>
              <a:t>“]</a:t>
            </a:r>
          </a:p>
          <a:p>
            <a:pPr marL="457200" lvl="0" indent="-457200">
              <a:buFont typeface="Arial" panose="020B0604020202020204" pitchFamily="34" charset="0"/>
              <a:buChar char="•"/>
            </a:pPr>
            <a:r>
              <a:rPr lang="de-DE" sz="2000" smtClean="0"/>
              <a:t>[</a:t>
            </a:r>
            <a:r>
              <a:rPr lang="de-DE" sz="2000" smtClean="0">
                <a:sym typeface="Wingdings" panose="05000000000000000000" pitchFamily="2" charset="2"/>
              </a:rPr>
              <a:t>Athene </a:t>
            </a:r>
            <a:r>
              <a:rPr lang="de-DE" sz="2000">
                <a:sym typeface="Wingdings" panose="05000000000000000000" pitchFamily="2" charset="2"/>
              </a:rPr>
              <a:t>besitzt Palladia]</a:t>
            </a:r>
            <a:endParaRPr lang="de-DE" sz="2000"/>
          </a:p>
          <a:p>
            <a:pPr marL="457200" indent="-457200">
              <a:buFont typeface="Arial" panose="020B0604020202020204" pitchFamily="34" charset="0"/>
              <a:buChar char="•"/>
            </a:pPr>
            <a:r>
              <a:rPr lang="de-DE" sz="2000"/>
              <a:t>[Pallas zeugt eine Tochter namens Chryse]</a:t>
            </a:r>
          </a:p>
          <a:p>
            <a:pPr marL="457200" indent="-457200">
              <a:buFont typeface="Arial" panose="020B0604020202020204" pitchFamily="34" charset="0"/>
              <a:buChar char="•"/>
            </a:pPr>
            <a:r>
              <a:rPr lang="de-DE" sz="2000"/>
              <a:t>Chryse ist die Tochter von Pallas</a:t>
            </a:r>
          </a:p>
          <a:p>
            <a:pPr marL="457200" indent="-457200">
              <a:buFont typeface="Arial" panose="020B0604020202020204" pitchFamily="34" charset="0"/>
              <a:buChar char="•"/>
            </a:pPr>
            <a:r>
              <a:rPr lang="de-DE" sz="2000"/>
              <a:t>Athene gibt Chryse die Palladia der „Großen </a:t>
            </a:r>
            <a:r>
              <a:rPr lang="de-DE" sz="2000" smtClean="0"/>
              <a:t>Götter“ </a:t>
            </a:r>
          </a:p>
          <a:p>
            <a:pPr marL="457200" indent="-457200">
              <a:buFont typeface="Arial" panose="020B0604020202020204" pitchFamily="34" charset="0"/>
              <a:buChar char="•"/>
            </a:pPr>
            <a:r>
              <a:rPr lang="de-DE" sz="2000" smtClean="0"/>
              <a:t>[</a:t>
            </a:r>
            <a:r>
              <a:rPr lang="de-DE" sz="2000" smtClean="0">
                <a:sym typeface="Wingdings" panose="05000000000000000000" pitchFamily="2" charset="2"/>
              </a:rPr>
              <a:t>Chryse </a:t>
            </a:r>
            <a:r>
              <a:rPr lang="de-DE" sz="2000">
                <a:sym typeface="Wingdings" panose="05000000000000000000" pitchFamily="2" charset="2"/>
              </a:rPr>
              <a:t>besitzt Palladia]</a:t>
            </a:r>
            <a:endParaRPr lang="de-DE" sz="2000"/>
          </a:p>
          <a:p>
            <a:pPr marL="457200" indent="-457200">
              <a:buFont typeface="Arial" panose="020B0604020202020204" pitchFamily="34" charset="0"/>
              <a:buChar char="•"/>
            </a:pPr>
            <a:r>
              <a:rPr lang="de-DE" sz="2000"/>
              <a:t>Chryse bringt als Mitgift die Palladia der „Großen Götter“ mit zur Hochzeit</a:t>
            </a:r>
          </a:p>
          <a:p>
            <a:pPr marL="457200" indent="-457200">
              <a:buFont typeface="Arial" panose="020B0604020202020204" pitchFamily="34" charset="0"/>
              <a:buChar char="•"/>
            </a:pPr>
            <a:r>
              <a:rPr lang="de-DE" sz="2000"/>
              <a:t>[Pallas] verheiratet Chryse mit </a:t>
            </a:r>
            <a:r>
              <a:rPr lang="de-DE" sz="2000" smtClean="0"/>
              <a:t>Dardanos</a:t>
            </a:r>
          </a:p>
          <a:p>
            <a:pPr marL="457200" indent="-457200">
              <a:buFont typeface="Arial" panose="020B0604020202020204" pitchFamily="34" charset="0"/>
              <a:buChar char="•"/>
            </a:pPr>
            <a:r>
              <a:rPr lang="de-DE" sz="2000" smtClean="0"/>
              <a:t>[Chryse ist die Frau von Dardanos]</a:t>
            </a:r>
            <a:endParaRPr lang="de-DE" sz="2000"/>
          </a:p>
          <a:p>
            <a:pPr marL="457200" indent="-457200">
              <a:buFont typeface="Arial" panose="020B0604020202020204" pitchFamily="34" charset="0"/>
              <a:buChar char="•"/>
            </a:pPr>
            <a:r>
              <a:rPr lang="de-DE" sz="2000"/>
              <a:t>[Dardanos besitzt die Palladia der „Großen Götter“]</a:t>
            </a:r>
            <a:endParaRPr lang="de-DE" sz="2200"/>
          </a:p>
        </p:txBody>
      </p:sp>
    </p:spTree>
    <p:extLst>
      <p:ext uri="{BB962C8B-B14F-4D97-AF65-F5344CB8AC3E}">
        <p14:creationId xmlns:p14="http://schemas.microsoft.com/office/powerpoint/2010/main" val="2599017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smtClean="0"/>
              <a:t>Stoffgrenzen-Bestimmung</a:t>
            </a:r>
            <a:endParaRPr lang="de-DE" sz="3200"/>
          </a:p>
        </p:txBody>
      </p:sp>
      <p:sp>
        <p:nvSpPr>
          <p:cNvPr id="3" name="Inhaltsplatzhalter 2"/>
          <p:cNvSpPr>
            <a:spLocks noGrp="1"/>
          </p:cNvSpPr>
          <p:nvPr>
            <p:ph idx="1"/>
          </p:nvPr>
        </p:nvSpPr>
        <p:spPr>
          <a:xfrm>
            <a:off x="417945" y="1228436"/>
            <a:ext cx="4865255" cy="5482607"/>
          </a:xfrm>
        </p:spPr>
        <p:txBody>
          <a:bodyPr>
            <a:normAutofit/>
          </a:bodyPr>
          <a:lstStyle/>
          <a:p>
            <a:pPr lvl="0"/>
            <a:r>
              <a:rPr lang="en-US" sz="2400" b="1">
                <a:solidFill>
                  <a:prstClr val="black"/>
                </a:solidFill>
              </a:rPr>
              <a:t>Kombinierte </a:t>
            </a:r>
            <a:r>
              <a:rPr lang="en-US" sz="2400" b="1" smtClean="0">
                <a:solidFill>
                  <a:prstClr val="black"/>
                </a:solidFill>
              </a:rPr>
              <a:t>Stoffe</a:t>
            </a:r>
          </a:p>
          <a:p>
            <a:pPr>
              <a:lnSpc>
                <a:spcPct val="100000"/>
              </a:lnSpc>
              <a:spcBef>
                <a:spcPts val="0"/>
              </a:spcBef>
            </a:pPr>
            <a:endParaRPr lang="en-US" sz="2400" b="1" smtClean="0"/>
          </a:p>
          <a:p>
            <a:r>
              <a:rPr lang="en-US" sz="2400" b="1" smtClean="0">
                <a:solidFill>
                  <a:srgbClr val="CC00CC"/>
                </a:solidFill>
              </a:rPr>
              <a:t>Mythos </a:t>
            </a:r>
            <a:r>
              <a:rPr lang="en-US" sz="2400" b="1">
                <a:solidFill>
                  <a:srgbClr val="CC00CC"/>
                </a:solidFill>
              </a:rPr>
              <a:t>A</a:t>
            </a:r>
          </a:p>
          <a:p>
            <a:endParaRPr lang="en-US" sz="2400" b="1">
              <a:solidFill>
                <a:srgbClr val="FF0000"/>
              </a:solidFill>
            </a:endParaRPr>
          </a:p>
          <a:p>
            <a:endParaRPr lang="en-US" sz="2400" b="1">
              <a:solidFill>
                <a:srgbClr val="FF0000"/>
              </a:solidFill>
            </a:endParaRPr>
          </a:p>
          <a:p>
            <a:endParaRPr lang="en-US" sz="2400" b="1">
              <a:solidFill>
                <a:srgbClr val="FF0000"/>
              </a:solidFill>
            </a:endParaRPr>
          </a:p>
          <a:p>
            <a:endParaRPr lang="en-US" sz="2400" b="1"/>
          </a:p>
          <a:p>
            <a:endParaRPr lang="en-US" sz="2400" b="1"/>
          </a:p>
        </p:txBody>
      </p:sp>
      <p:sp>
        <p:nvSpPr>
          <p:cNvPr id="4" name="Foliennummernplatzhalter 3"/>
          <p:cNvSpPr>
            <a:spLocks noGrp="1"/>
          </p:cNvSpPr>
          <p:nvPr>
            <p:ph type="sldNum" sz="quarter" idx="12"/>
          </p:nvPr>
        </p:nvSpPr>
        <p:spPr/>
        <p:txBody>
          <a:bodyPr/>
          <a:lstStyle/>
          <a:p>
            <a:fld id="{5355A901-4199-4991-A34B-DA39B0381A69}" type="slidenum">
              <a:rPr lang="de-DE" smtClean="0"/>
              <a:pPr/>
              <a:t>18</a:t>
            </a:fld>
            <a:endParaRPr lang="de-DE"/>
          </a:p>
        </p:txBody>
      </p:sp>
      <p:sp>
        <p:nvSpPr>
          <p:cNvPr id="5" name="Textfeld 4"/>
          <p:cNvSpPr txBox="1"/>
          <p:nvPr/>
        </p:nvSpPr>
        <p:spPr>
          <a:xfrm>
            <a:off x="5135418" y="1191491"/>
            <a:ext cx="6899564" cy="5078313"/>
          </a:xfrm>
          <a:prstGeom prst="rect">
            <a:avLst/>
          </a:prstGeom>
          <a:noFill/>
        </p:spPr>
        <p:txBody>
          <a:bodyPr wrap="square" rtlCol="0">
            <a:spAutoFit/>
          </a:bodyPr>
          <a:lstStyle/>
          <a:p>
            <a:pPr lvl="0"/>
            <a:endParaRPr lang="de-DE" sz="2400"/>
          </a:p>
          <a:p>
            <a:pPr marL="457200" indent="-457200">
              <a:buFont typeface="Arial" panose="020B0604020202020204" pitchFamily="34" charset="0"/>
              <a:buChar char="•"/>
            </a:pPr>
            <a:r>
              <a:rPr lang="de-DE" sz="2000">
                <a:solidFill>
                  <a:srgbClr val="CC00CC"/>
                </a:solidFill>
              </a:rPr>
              <a:t>[Athene bekommt die Aigis]</a:t>
            </a:r>
          </a:p>
          <a:p>
            <a:pPr marL="457200" indent="-457200">
              <a:buFont typeface="Arial" panose="020B0604020202020204" pitchFamily="34" charset="0"/>
              <a:buChar char="•"/>
            </a:pPr>
            <a:r>
              <a:rPr lang="de-DE" sz="2000">
                <a:solidFill>
                  <a:srgbClr val="CC00CC"/>
                </a:solidFill>
              </a:rPr>
              <a:t>Athene hält die Aigis</a:t>
            </a:r>
          </a:p>
          <a:p>
            <a:pPr marL="457200" lvl="0" indent="-457200">
              <a:buFont typeface="Arial" panose="020B0604020202020204" pitchFamily="34" charset="0"/>
              <a:buChar char="•"/>
            </a:pPr>
            <a:r>
              <a:rPr lang="de-DE" sz="2000"/>
              <a:t>Es gibt eine Gruppe „Große Götter“</a:t>
            </a:r>
          </a:p>
          <a:p>
            <a:pPr marL="457200" lvl="0" indent="-457200">
              <a:buFont typeface="Arial" panose="020B0604020202020204" pitchFamily="34" charset="0"/>
              <a:buChar char="•"/>
            </a:pPr>
            <a:r>
              <a:rPr lang="de-DE" sz="2000"/>
              <a:t>Die „Großen Götter“ besitzen Palladia </a:t>
            </a:r>
          </a:p>
          <a:p>
            <a:pPr marL="457200" lvl="0" indent="-457200">
              <a:buFont typeface="Arial" panose="020B0604020202020204" pitchFamily="34" charset="0"/>
              <a:buChar char="•"/>
            </a:pPr>
            <a:r>
              <a:rPr lang="de-DE" sz="2000"/>
              <a:t>[Athene bekommt die Palladia der „Großen Götter</a:t>
            </a:r>
            <a:r>
              <a:rPr lang="de-DE" sz="2000" smtClean="0"/>
              <a:t>“]</a:t>
            </a:r>
          </a:p>
          <a:p>
            <a:pPr marL="457200" lvl="0" indent="-457200">
              <a:buFont typeface="Arial" panose="020B0604020202020204" pitchFamily="34" charset="0"/>
              <a:buChar char="•"/>
            </a:pPr>
            <a:r>
              <a:rPr lang="de-DE" sz="2000" smtClean="0"/>
              <a:t>[</a:t>
            </a:r>
            <a:r>
              <a:rPr lang="de-DE" sz="2000" smtClean="0">
                <a:sym typeface="Wingdings" panose="05000000000000000000" pitchFamily="2" charset="2"/>
              </a:rPr>
              <a:t>Athene </a:t>
            </a:r>
            <a:r>
              <a:rPr lang="de-DE" sz="2000">
                <a:sym typeface="Wingdings" panose="05000000000000000000" pitchFamily="2" charset="2"/>
              </a:rPr>
              <a:t>besitzt Palladia]</a:t>
            </a:r>
            <a:endParaRPr lang="de-DE" sz="2000"/>
          </a:p>
          <a:p>
            <a:pPr marL="457200" indent="-457200">
              <a:buFont typeface="Arial" panose="020B0604020202020204" pitchFamily="34" charset="0"/>
              <a:buChar char="•"/>
            </a:pPr>
            <a:r>
              <a:rPr lang="de-DE" sz="2000"/>
              <a:t>[Pallas zeugt eine Tochter namens Chryse]</a:t>
            </a:r>
          </a:p>
          <a:p>
            <a:pPr marL="457200" indent="-457200">
              <a:buFont typeface="Arial" panose="020B0604020202020204" pitchFamily="34" charset="0"/>
              <a:buChar char="•"/>
            </a:pPr>
            <a:r>
              <a:rPr lang="de-DE" sz="2000"/>
              <a:t>Chryse ist die Tochter von Pallas</a:t>
            </a:r>
          </a:p>
          <a:p>
            <a:pPr marL="457200" indent="-457200">
              <a:buFont typeface="Arial" panose="020B0604020202020204" pitchFamily="34" charset="0"/>
              <a:buChar char="•"/>
            </a:pPr>
            <a:r>
              <a:rPr lang="de-DE" sz="2000"/>
              <a:t>Athene gibt Chryse die Palladia der „Großen Götter</a:t>
            </a:r>
            <a:r>
              <a:rPr lang="de-DE" sz="2000" smtClean="0"/>
              <a:t>“</a:t>
            </a:r>
          </a:p>
          <a:p>
            <a:pPr marL="457200" indent="-457200">
              <a:buFont typeface="Arial" panose="020B0604020202020204" pitchFamily="34" charset="0"/>
              <a:buChar char="•"/>
            </a:pPr>
            <a:r>
              <a:rPr lang="de-DE" sz="2000" smtClean="0"/>
              <a:t>[</a:t>
            </a:r>
            <a:r>
              <a:rPr lang="de-DE" sz="2000" smtClean="0">
                <a:sym typeface="Wingdings" panose="05000000000000000000" pitchFamily="2" charset="2"/>
              </a:rPr>
              <a:t>Chryse </a:t>
            </a:r>
            <a:r>
              <a:rPr lang="de-DE" sz="2000">
                <a:sym typeface="Wingdings" panose="05000000000000000000" pitchFamily="2" charset="2"/>
              </a:rPr>
              <a:t>besitzt Palladia]</a:t>
            </a:r>
            <a:endParaRPr lang="de-DE" sz="2000"/>
          </a:p>
          <a:p>
            <a:pPr marL="457200" indent="-457200">
              <a:buFont typeface="Arial" panose="020B0604020202020204" pitchFamily="34" charset="0"/>
              <a:buChar char="•"/>
            </a:pPr>
            <a:r>
              <a:rPr lang="de-DE" sz="2000"/>
              <a:t>Chryse bringt als Mitgift die Palladia der „Großen Götter“ mit zur Hochzeit</a:t>
            </a:r>
          </a:p>
          <a:p>
            <a:pPr marL="457200" indent="-457200">
              <a:buFont typeface="Arial" panose="020B0604020202020204" pitchFamily="34" charset="0"/>
              <a:buChar char="•"/>
            </a:pPr>
            <a:r>
              <a:rPr lang="de-DE" sz="2000"/>
              <a:t>[Pallas] verheiratet Chryse mit Dardanos</a:t>
            </a:r>
          </a:p>
          <a:p>
            <a:pPr marL="457200" indent="-457200">
              <a:buFont typeface="Arial" panose="020B0604020202020204" pitchFamily="34" charset="0"/>
              <a:buChar char="•"/>
            </a:pPr>
            <a:r>
              <a:rPr lang="de-DE" sz="2000"/>
              <a:t>[Chryse ist die Frau von Dardanos]</a:t>
            </a:r>
          </a:p>
          <a:p>
            <a:pPr marL="457200" indent="-457200">
              <a:buFont typeface="Arial" panose="020B0604020202020204" pitchFamily="34" charset="0"/>
              <a:buChar char="•"/>
            </a:pPr>
            <a:r>
              <a:rPr lang="de-DE" sz="2000" smtClean="0"/>
              <a:t>[</a:t>
            </a:r>
            <a:r>
              <a:rPr lang="de-DE" sz="2000"/>
              <a:t>Dardanos besitzt die Palladia der „Großen Götter“]</a:t>
            </a:r>
            <a:endParaRPr lang="de-DE" sz="2200"/>
          </a:p>
        </p:txBody>
      </p:sp>
      <p:cxnSp>
        <p:nvCxnSpPr>
          <p:cNvPr id="7" name="Gerade Verbindung mit Pfeil 6"/>
          <p:cNvCxnSpPr/>
          <p:nvPr/>
        </p:nvCxnSpPr>
        <p:spPr>
          <a:xfrm flipV="1">
            <a:off x="2004291" y="1930400"/>
            <a:ext cx="2946400" cy="249383"/>
          </a:xfrm>
          <a:prstGeom prst="straightConnector1">
            <a:avLst/>
          </a:prstGeom>
          <a:ln w="571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15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smtClean="0"/>
              <a:t>Stoffgrenzen-Bestimmung</a:t>
            </a:r>
            <a:endParaRPr lang="de-DE" sz="3200"/>
          </a:p>
        </p:txBody>
      </p:sp>
      <p:sp>
        <p:nvSpPr>
          <p:cNvPr id="3" name="Inhaltsplatzhalter 2"/>
          <p:cNvSpPr>
            <a:spLocks noGrp="1"/>
          </p:cNvSpPr>
          <p:nvPr>
            <p:ph idx="1"/>
          </p:nvPr>
        </p:nvSpPr>
        <p:spPr>
          <a:xfrm>
            <a:off x="417945" y="1228436"/>
            <a:ext cx="4865255" cy="5482607"/>
          </a:xfrm>
        </p:spPr>
        <p:txBody>
          <a:bodyPr>
            <a:normAutofit/>
          </a:bodyPr>
          <a:lstStyle/>
          <a:p>
            <a:pPr lvl="0"/>
            <a:r>
              <a:rPr lang="en-US" sz="2400" b="1">
                <a:solidFill>
                  <a:prstClr val="black"/>
                </a:solidFill>
              </a:rPr>
              <a:t>Kombinierte Stoffe</a:t>
            </a:r>
          </a:p>
          <a:p>
            <a:pPr>
              <a:lnSpc>
                <a:spcPct val="100000"/>
              </a:lnSpc>
              <a:spcBef>
                <a:spcPts val="0"/>
              </a:spcBef>
            </a:pPr>
            <a:endParaRPr lang="en-US" sz="2400" b="1"/>
          </a:p>
          <a:p>
            <a:r>
              <a:rPr lang="en-US" sz="2400" b="1">
                <a:solidFill>
                  <a:srgbClr val="CC00CC"/>
                </a:solidFill>
              </a:rPr>
              <a:t>Mythos A</a:t>
            </a:r>
          </a:p>
          <a:p>
            <a:endParaRPr lang="en-US" sz="2400" b="1">
              <a:solidFill>
                <a:srgbClr val="FF0000"/>
              </a:solidFill>
            </a:endParaRPr>
          </a:p>
          <a:p>
            <a:r>
              <a:rPr lang="en-US" sz="2400" b="1">
                <a:solidFill>
                  <a:schemeClr val="accent2">
                    <a:lumMod val="75000"/>
                  </a:schemeClr>
                </a:solidFill>
              </a:rPr>
              <a:t>Mythos B</a:t>
            </a:r>
          </a:p>
          <a:p>
            <a:endParaRPr lang="en-US" sz="2400" b="1">
              <a:solidFill>
                <a:srgbClr val="FF0000"/>
              </a:solidFill>
            </a:endParaRPr>
          </a:p>
          <a:p>
            <a:endParaRPr lang="en-US" sz="2400" b="1">
              <a:solidFill>
                <a:srgbClr val="FF0000"/>
              </a:solidFill>
            </a:endParaRPr>
          </a:p>
          <a:p>
            <a:endParaRPr lang="en-US" sz="2400" b="1"/>
          </a:p>
          <a:p>
            <a:endParaRPr lang="en-US" sz="2400" b="1"/>
          </a:p>
        </p:txBody>
      </p:sp>
      <p:sp>
        <p:nvSpPr>
          <p:cNvPr id="4" name="Foliennummernplatzhalter 3"/>
          <p:cNvSpPr>
            <a:spLocks noGrp="1"/>
          </p:cNvSpPr>
          <p:nvPr>
            <p:ph type="sldNum" sz="quarter" idx="12"/>
          </p:nvPr>
        </p:nvSpPr>
        <p:spPr/>
        <p:txBody>
          <a:bodyPr/>
          <a:lstStyle/>
          <a:p>
            <a:fld id="{5355A901-4199-4991-A34B-DA39B0381A69}" type="slidenum">
              <a:rPr lang="de-DE" smtClean="0"/>
              <a:pPr/>
              <a:t>19</a:t>
            </a:fld>
            <a:endParaRPr lang="de-DE"/>
          </a:p>
        </p:txBody>
      </p:sp>
      <p:sp>
        <p:nvSpPr>
          <p:cNvPr id="5" name="Textfeld 4"/>
          <p:cNvSpPr txBox="1"/>
          <p:nvPr/>
        </p:nvSpPr>
        <p:spPr>
          <a:xfrm>
            <a:off x="5135418" y="1191491"/>
            <a:ext cx="6899564" cy="5078313"/>
          </a:xfrm>
          <a:prstGeom prst="rect">
            <a:avLst/>
          </a:prstGeom>
          <a:noFill/>
        </p:spPr>
        <p:txBody>
          <a:bodyPr wrap="square" rtlCol="0">
            <a:spAutoFit/>
          </a:bodyPr>
          <a:lstStyle/>
          <a:p>
            <a:pPr lvl="0"/>
            <a:endParaRPr lang="de-DE" sz="2400"/>
          </a:p>
          <a:p>
            <a:pPr marL="457200" indent="-457200">
              <a:buFont typeface="Arial" panose="020B0604020202020204" pitchFamily="34" charset="0"/>
              <a:buChar char="•"/>
            </a:pPr>
            <a:r>
              <a:rPr lang="de-DE" sz="2000">
                <a:solidFill>
                  <a:srgbClr val="CC00CC"/>
                </a:solidFill>
              </a:rPr>
              <a:t>[Athene bekommt die Aigis]</a:t>
            </a:r>
          </a:p>
          <a:p>
            <a:pPr marL="457200" indent="-457200">
              <a:buFont typeface="Arial" panose="020B0604020202020204" pitchFamily="34" charset="0"/>
              <a:buChar char="•"/>
            </a:pPr>
            <a:r>
              <a:rPr lang="de-DE" sz="2000">
                <a:solidFill>
                  <a:srgbClr val="CC00CC"/>
                </a:solidFill>
              </a:rPr>
              <a:t>Athene hält die Aigis</a:t>
            </a:r>
          </a:p>
          <a:p>
            <a:pPr marL="457200" lvl="0" indent="-457200">
              <a:buFont typeface="Arial" panose="020B0604020202020204" pitchFamily="34" charset="0"/>
              <a:buChar char="•"/>
            </a:pPr>
            <a:r>
              <a:rPr lang="de-DE" sz="2000">
                <a:solidFill>
                  <a:schemeClr val="accent2">
                    <a:lumMod val="75000"/>
                  </a:schemeClr>
                </a:solidFill>
              </a:rPr>
              <a:t>Es gibt eine Gruppe „Große Götter“</a:t>
            </a:r>
          </a:p>
          <a:p>
            <a:pPr marL="457200" lvl="0" indent="-457200">
              <a:buFont typeface="Arial" panose="020B0604020202020204" pitchFamily="34" charset="0"/>
              <a:buChar char="•"/>
            </a:pPr>
            <a:r>
              <a:rPr lang="de-DE" sz="2000">
                <a:solidFill>
                  <a:schemeClr val="accent2">
                    <a:lumMod val="75000"/>
                  </a:schemeClr>
                </a:solidFill>
              </a:rPr>
              <a:t>Die „Großen Götter“ besitzen Palladia </a:t>
            </a:r>
          </a:p>
          <a:p>
            <a:pPr marL="457200" lvl="0" indent="-457200">
              <a:buFont typeface="Arial" panose="020B0604020202020204" pitchFamily="34" charset="0"/>
              <a:buChar char="•"/>
            </a:pPr>
            <a:r>
              <a:rPr lang="de-DE" sz="2000">
                <a:solidFill>
                  <a:schemeClr val="accent2">
                    <a:lumMod val="75000"/>
                  </a:schemeClr>
                </a:solidFill>
              </a:rPr>
              <a:t>[Athene bekommt die Palladia der „Großen Götter</a:t>
            </a:r>
            <a:r>
              <a:rPr lang="de-DE" sz="2000" smtClean="0">
                <a:solidFill>
                  <a:schemeClr val="accent2">
                    <a:lumMod val="75000"/>
                  </a:schemeClr>
                </a:solidFill>
              </a:rPr>
              <a:t>“]</a:t>
            </a:r>
          </a:p>
          <a:p>
            <a:pPr marL="457200" lvl="0" indent="-457200">
              <a:buFont typeface="Arial" panose="020B0604020202020204" pitchFamily="34" charset="0"/>
              <a:buChar char="•"/>
            </a:pPr>
            <a:r>
              <a:rPr lang="de-DE" sz="2000" smtClean="0">
                <a:solidFill>
                  <a:schemeClr val="accent2">
                    <a:lumMod val="75000"/>
                  </a:schemeClr>
                </a:solidFill>
              </a:rPr>
              <a:t>[Athene </a:t>
            </a:r>
            <a:r>
              <a:rPr lang="de-DE" sz="2000">
                <a:solidFill>
                  <a:schemeClr val="accent2">
                    <a:lumMod val="75000"/>
                  </a:schemeClr>
                </a:solidFill>
              </a:rPr>
              <a:t>besitzt Palladia]</a:t>
            </a:r>
          </a:p>
          <a:p>
            <a:pPr marL="457200" indent="-457200">
              <a:buFont typeface="Arial" panose="020B0604020202020204" pitchFamily="34" charset="0"/>
              <a:buChar char="•"/>
            </a:pPr>
            <a:r>
              <a:rPr lang="de-DE" sz="2000"/>
              <a:t>[Pallas zeugt eine Tochter namens Chryse]</a:t>
            </a:r>
          </a:p>
          <a:p>
            <a:pPr marL="457200" indent="-457200">
              <a:buFont typeface="Arial" panose="020B0604020202020204" pitchFamily="34" charset="0"/>
              <a:buChar char="•"/>
            </a:pPr>
            <a:r>
              <a:rPr lang="de-DE" sz="2000"/>
              <a:t>Chryse ist die Tochter von Pallas</a:t>
            </a:r>
          </a:p>
          <a:p>
            <a:pPr marL="457200" indent="-457200">
              <a:buFont typeface="Arial" panose="020B0604020202020204" pitchFamily="34" charset="0"/>
              <a:buChar char="•"/>
            </a:pPr>
            <a:r>
              <a:rPr lang="de-DE" sz="2000"/>
              <a:t>Athene gibt Chryse die Palladia der „Großen Götter</a:t>
            </a:r>
            <a:r>
              <a:rPr lang="de-DE" sz="2000" smtClean="0"/>
              <a:t>“</a:t>
            </a:r>
          </a:p>
          <a:p>
            <a:pPr marL="457200" indent="-457200">
              <a:buFont typeface="Arial" panose="020B0604020202020204" pitchFamily="34" charset="0"/>
              <a:buChar char="•"/>
            </a:pPr>
            <a:r>
              <a:rPr lang="de-DE" sz="2000" smtClean="0"/>
              <a:t>[</a:t>
            </a:r>
            <a:r>
              <a:rPr lang="de-DE" sz="2000" smtClean="0">
                <a:sym typeface="Wingdings" panose="05000000000000000000" pitchFamily="2" charset="2"/>
              </a:rPr>
              <a:t>Chryse </a:t>
            </a:r>
            <a:r>
              <a:rPr lang="de-DE" sz="2000">
                <a:sym typeface="Wingdings" panose="05000000000000000000" pitchFamily="2" charset="2"/>
              </a:rPr>
              <a:t>besitzt Palladia]</a:t>
            </a:r>
            <a:endParaRPr lang="de-DE" sz="2000"/>
          </a:p>
          <a:p>
            <a:pPr marL="457200" indent="-457200">
              <a:buFont typeface="Arial" panose="020B0604020202020204" pitchFamily="34" charset="0"/>
              <a:buChar char="•"/>
            </a:pPr>
            <a:r>
              <a:rPr lang="de-DE" sz="2000"/>
              <a:t>Chryse bringt als Mitgift die Palladia der „Großen Götter“ mit zur Hochzeit</a:t>
            </a:r>
          </a:p>
          <a:p>
            <a:pPr marL="457200" indent="-457200">
              <a:buFont typeface="Arial" panose="020B0604020202020204" pitchFamily="34" charset="0"/>
              <a:buChar char="•"/>
            </a:pPr>
            <a:r>
              <a:rPr lang="de-DE" sz="2000"/>
              <a:t>[Pallas] verheiratet Chryse mit Dardanos</a:t>
            </a:r>
          </a:p>
          <a:p>
            <a:pPr marL="457200" indent="-457200">
              <a:buFont typeface="Arial" panose="020B0604020202020204" pitchFamily="34" charset="0"/>
              <a:buChar char="•"/>
            </a:pPr>
            <a:r>
              <a:rPr lang="de-DE" sz="2000"/>
              <a:t>[Chryse ist die Frau von Dardanos]</a:t>
            </a:r>
          </a:p>
          <a:p>
            <a:pPr marL="457200" indent="-457200">
              <a:buFont typeface="Arial" panose="020B0604020202020204" pitchFamily="34" charset="0"/>
              <a:buChar char="•"/>
            </a:pPr>
            <a:r>
              <a:rPr lang="de-DE" sz="2000" smtClean="0"/>
              <a:t>[</a:t>
            </a:r>
            <a:r>
              <a:rPr lang="de-DE" sz="2000"/>
              <a:t>Dardanos besitzt die Palladia der „Großen Götter“]</a:t>
            </a:r>
            <a:endParaRPr lang="de-DE" sz="2200"/>
          </a:p>
        </p:txBody>
      </p:sp>
      <p:cxnSp>
        <p:nvCxnSpPr>
          <p:cNvPr id="11" name="Gerade Verbindung mit Pfeil 10"/>
          <p:cNvCxnSpPr/>
          <p:nvPr/>
        </p:nvCxnSpPr>
        <p:spPr>
          <a:xfrm flipV="1">
            <a:off x="2004291" y="2789382"/>
            <a:ext cx="3029527" cy="341746"/>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004291" y="1911927"/>
            <a:ext cx="3029527" cy="267856"/>
          </a:xfrm>
          <a:prstGeom prst="straightConnector1">
            <a:avLst/>
          </a:prstGeom>
          <a:ln w="571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483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a:t>Sequenzanalyse</a:t>
            </a:r>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3306791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smtClean="0"/>
              <a:t>Stoffgrenzen-Bestimmung</a:t>
            </a:r>
            <a:endParaRPr lang="de-DE" sz="3200"/>
          </a:p>
        </p:txBody>
      </p:sp>
      <p:sp>
        <p:nvSpPr>
          <p:cNvPr id="3" name="Inhaltsplatzhalter 2"/>
          <p:cNvSpPr>
            <a:spLocks noGrp="1"/>
          </p:cNvSpPr>
          <p:nvPr>
            <p:ph idx="1"/>
          </p:nvPr>
        </p:nvSpPr>
        <p:spPr>
          <a:xfrm>
            <a:off x="417945" y="1228436"/>
            <a:ext cx="4865255" cy="5482607"/>
          </a:xfrm>
        </p:spPr>
        <p:txBody>
          <a:bodyPr>
            <a:normAutofit/>
          </a:bodyPr>
          <a:lstStyle/>
          <a:p>
            <a:pPr lvl="0"/>
            <a:r>
              <a:rPr lang="en-US" sz="2400" b="1">
                <a:solidFill>
                  <a:prstClr val="black"/>
                </a:solidFill>
              </a:rPr>
              <a:t>Kombinierte Stoffe</a:t>
            </a:r>
          </a:p>
          <a:p>
            <a:pPr>
              <a:lnSpc>
                <a:spcPct val="100000"/>
              </a:lnSpc>
              <a:spcBef>
                <a:spcPts val="0"/>
              </a:spcBef>
            </a:pPr>
            <a:endParaRPr lang="en-US" sz="2400" b="1"/>
          </a:p>
          <a:p>
            <a:r>
              <a:rPr lang="en-US" sz="2400" b="1">
                <a:solidFill>
                  <a:srgbClr val="CC00CC"/>
                </a:solidFill>
              </a:rPr>
              <a:t>Mythos A</a:t>
            </a:r>
          </a:p>
          <a:p>
            <a:endParaRPr lang="en-US" sz="2400" b="1">
              <a:solidFill>
                <a:srgbClr val="FF0000"/>
              </a:solidFill>
            </a:endParaRPr>
          </a:p>
          <a:p>
            <a:r>
              <a:rPr lang="en-US" sz="2400" b="1">
                <a:solidFill>
                  <a:schemeClr val="accent2">
                    <a:lumMod val="75000"/>
                  </a:schemeClr>
                </a:solidFill>
              </a:rPr>
              <a:t>Mythos B</a:t>
            </a:r>
          </a:p>
          <a:p>
            <a:endParaRPr lang="en-US" sz="2400" b="1">
              <a:solidFill>
                <a:srgbClr val="FF0000"/>
              </a:solidFill>
            </a:endParaRPr>
          </a:p>
          <a:p>
            <a:r>
              <a:rPr lang="en-US" sz="2400" b="1">
                <a:solidFill>
                  <a:schemeClr val="accent6">
                    <a:lumMod val="75000"/>
                  </a:schemeClr>
                </a:solidFill>
              </a:rPr>
              <a:t>Mythos C</a:t>
            </a:r>
          </a:p>
          <a:p>
            <a:endParaRPr lang="en-US" sz="2400" b="1">
              <a:solidFill>
                <a:srgbClr val="FF0000"/>
              </a:solidFill>
            </a:endParaRPr>
          </a:p>
          <a:p>
            <a:endParaRPr lang="en-US" sz="2400" b="1">
              <a:solidFill>
                <a:srgbClr val="FF0000"/>
              </a:solidFill>
            </a:endParaRPr>
          </a:p>
          <a:p>
            <a:endParaRPr lang="en-US" sz="2400" b="1"/>
          </a:p>
          <a:p>
            <a:endParaRPr lang="en-US" sz="2400" b="1"/>
          </a:p>
        </p:txBody>
      </p:sp>
      <p:sp>
        <p:nvSpPr>
          <p:cNvPr id="4" name="Foliennummernplatzhalter 3"/>
          <p:cNvSpPr>
            <a:spLocks noGrp="1"/>
          </p:cNvSpPr>
          <p:nvPr>
            <p:ph type="sldNum" sz="quarter" idx="12"/>
          </p:nvPr>
        </p:nvSpPr>
        <p:spPr/>
        <p:txBody>
          <a:bodyPr/>
          <a:lstStyle/>
          <a:p>
            <a:fld id="{5355A901-4199-4991-A34B-DA39B0381A69}" type="slidenum">
              <a:rPr lang="de-DE" smtClean="0"/>
              <a:pPr/>
              <a:t>20</a:t>
            </a:fld>
            <a:endParaRPr lang="de-DE"/>
          </a:p>
        </p:txBody>
      </p:sp>
      <p:sp>
        <p:nvSpPr>
          <p:cNvPr id="5" name="Textfeld 4"/>
          <p:cNvSpPr txBox="1"/>
          <p:nvPr/>
        </p:nvSpPr>
        <p:spPr>
          <a:xfrm>
            <a:off x="5135418" y="1191491"/>
            <a:ext cx="6899564" cy="5078313"/>
          </a:xfrm>
          <a:prstGeom prst="rect">
            <a:avLst/>
          </a:prstGeom>
          <a:noFill/>
        </p:spPr>
        <p:txBody>
          <a:bodyPr wrap="square" rtlCol="0">
            <a:spAutoFit/>
          </a:bodyPr>
          <a:lstStyle/>
          <a:p>
            <a:pPr lvl="0"/>
            <a:endParaRPr lang="de-DE" sz="2400"/>
          </a:p>
          <a:p>
            <a:pPr marL="457200" indent="-457200">
              <a:buFont typeface="Arial" panose="020B0604020202020204" pitchFamily="34" charset="0"/>
              <a:buChar char="•"/>
            </a:pPr>
            <a:r>
              <a:rPr lang="de-DE" sz="2000">
                <a:solidFill>
                  <a:srgbClr val="CC00CC"/>
                </a:solidFill>
              </a:rPr>
              <a:t>[Athene bekommt die Aigis]</a:t>
            </a:r>
          </a:p>
          <a:p>
            <a:pPr marL="457200" indent="-457200">
              <a:buFont typeface="Arial" panose="020B0604020202020204" pitchFamily="34" charset="0"/>
              <a:buChar char="•"/>
            </a:pPr>
            <a:r>
              <a:rPr lang="de-DE" sz="2000">
                <a:solidFill>
                  <a:srgbClr val="CC00CC"/>
                </a:solidFill>
              </a:rPr>
              <a:t>Athene hält die Aigis</a:t>
            </a:r>
          </a:p>
          <a:p>
            <a:pPr marL="457200" lvl="0" indent="-457200">
              <a:buFont typeface="Arial" panose="020B0604020202020204" pitchFamily="34" charset="0"/>
              <a:buChar char="•"/>
            </a:pPr>
            <a:r>
              <a:rPr lang="de-DE" sz="2000">
                <a:solidFill>
                  <a:schemeClr val="accent2">
                    <a:lumMod val="75000"/>
                  </a:schemeClr>
                </a:solidFill>
              </a:rPr>
              <a:t>Es gibt eine Gruppe „Große Götter“</a:t>
            </a:r>
          </a:p>
          <a:p>
            <a:pPr marL="457200" lvl="0" indent="-457200">
              <a:buFont typeface="Arial" panose="020B0604020202020204" pitchFamily="34" charset="0"/>
              <a:buChar char="•"/>
            </a:pPr>
            <a:r>
              <a:rPr lang="de-DE" sz="2000">
                <a:solidFill>
                  <a:schemeClr val="accent2">
                    <a:lumMod val="75000"/>
                  </a:schemeClr>
                </a:solidFill>
              </a:rPr>
              <a:t>Die „Großen Götter“ besitzen Palladia </a:t>
            </a:r>
          </a:p>
          <a:p>
            <a:pPr marL="457200" lvl="0" indent="-457200">
              <a:buFont typeface="Arial" panose="020B0604020202020204" pitchFamily="34" charset="0"/>
              <a:buChar char="•"/>
            </a:pPr>
            <a:r>
              <a:rPr lang="de-DE" sz="2000">
                <a:solidFill>
                  <a:schemeClr val="accent2">
                    <a:lumMod val="75000"/>
                  </a:schemeClr>
                </a:solidFill>
              </a:rPr>
              <a:t>[Athene bekommt die Palladia der „Großen Götter</a:t>
            </a:r>
            <a:r>
              <a:rPr lang="de-DE" sz="2000" smtClean="0">
                <a:solidFill>
                  <a:schemeClr val="accent2">
                    <a:lumMod val="75000"/>
                  </a:schemeClr>
                </a:solidFill>
              </a:rPr>
              <a:t>“]</a:t>
            </a:r>
          </a:p>
          <a:p>
            <a:pPr marL="457200" lvl="0" indent="-457200">
              <a:buFont typeface="Arial" panose="020B0604020202020204" pitchFamily="34" charset="0"/>
              <a:buChar char="•"/>
            </a:pPr>
            <a:r>
              <a:rPr lang="de-DE" sz="2000" smtClean="0">
                <a:solidFill>
                  <a:schemeClr val="accent2">
                    <a:lumMod val="75000"/>
                  </a:schemeClr>
                </a:solidFill>
              </a:rPr>
              <a:t>[Athene </a:t>
            </a:r>
            <a:r>
              <a:rPr lang="de-DE" sz="2000">
                <a:solidFill>
                  <a:schemeClr val="accent2">
                    <a:lumMod val="75000"/>
                  </a:schemeClr>
                </a:solidFill>
              </a:rPr>
              <a:t>besitzt Palladia]</a:t>
            </a:r>
          </a:p>
          <a:p>
            <a:pPr marL="457200" indent="-457200">
              <a:buFont typeface="Arial" panose="020B0604020202020204" pitchFamily="34" charset="0"/>
              <a:buChar char="•"/>
            </a:pPr>
            <a:r>
              <a:rPr lang="de-DE" sz="2000">
                <a:solidFill>
                  <a:schemeClr val="accent6">
                    <a:lumMod val="75000"/>
                  </a:schemeClr>
                </a:solidFill>
              </a:rPr>
              <a:t>[Pallas zeugt eine Tochter namens Chryse]</a:t>
            </a:r>
          </a:p>
          <a:p>
            <a:pPr marL="457200" indent="-457200">
              <a:buFont typeface="Arial" panose="020B0604020202020204" pitchFamily="34" charset="0"/>
              <a:buChar char="•"/>
            </a:pPr>
            <a:r>
              <a:rPr lang="de-DE" sz="2000">
                <a:solidFill>
                  <a:schemeClr val="accent6">
                    <a:lumMod val="75000"/>
                  </a:schemeClr>
                </a:solidFill>
              </a:rPr>
              <a:t>Chryse ist die Tochter von Pallas</a:t>
            </a:r>
          </a:p>
          <a:p>
            <a:pPr marL="457200" indent="-457200">
              <a:buFont typeface="Arial" panose="020B0604020202020204" pitchFamily="34" charset="0"/>
              <a:buChar char="•"/>
            </a:pPr>
            <a:r>
              <a:rPr lang="de-DE" sz="2000"/>
              <a:t>Athene gibt Chryse die Palladia der „Großen Götter</a:t>
            </a:r>
            <a:r>
              <a:rPr lang="de-DE" sz="2000" smtClean="0"/>
              <a:t>“</a:t>
            </a:r>
          </a:p>
          <a:p>
            <a:pPr marL="457200" indent="-457200">
              <a:buFont typeface="Arial" panose="020B0604020202020204" pitchFamily="34" charset="0"/>
              <a:buChar char="•"/>
            </a:pPr>
            <a:r>
              <a:rPr lang="de-DE" sz="2000" smtClean="0"/>
              <a:t>[</a:t>
            </a:r>
            <a:r>
              <a:rPr lang="de-DE" sz="2000" smtClean="0">
                <a:sym typeface="Wingdings" panose="05000000000000000000" pitchFamily="2" charset="2"/>
              </a:rPr>
              <a:t>Chryse </a:t>
            </a:r>
            <a:r>
              <a:rPr lang="de-DE" sz="2000">
                <a:sym typeface="Wingdings" panose="05000000000000000000" pitchFamily="2" charset="2"/>
              </a:rPr>
              <a:t>besitzt Palladia]</a:t>
            </a:r>
            <a:endParaRPr lang="de-DE" sz="2000"/>
          </a:p>
          <a:p>
            <a:pPr marL="457200" indent="-457200">
              <a:buFont typeface="Arial" panose="020B0604020202020204" pitchFamily="34" charset="0"/>
              <a:buChar char="•"/>
            </a:pPr>
            <a:r>
              <a:rPr lang="de-DE" sz="2000"/>
              <a:t>Chryse bringt als Mitgift die Palladia der „Großen Götter“ mit zur Hochzeit</a:t>
            </a:r>
          </a:p>
          <a:p>
            <a:pPr marL="457200" indent="-457200">
              <a:buFont typeface="Arial" panose="020B0604020202020204" pitchFamily="34" charset="0"/>
              <a:buChar char="•"/>
            </a:pPr>
            <a:r>
              <a:rPr lang="de-DE" sz="2000"/>
              <a:t>[Pallas] verheiratet Chryse mit Dardanos</a:t>
            </a:r>
          </a:p>
          <a:p>
            <a:pPr marL="457200" indent="-457200">
              <a:buFont typeface="Arial" panose="020B0604020202020204" pitchFamily="34" charset="0"/>
              <a:buChar char="•"/>
            </a:pPr>
            <a:r>
              <a:rPr lang="de-DE" sz="2000"/>
              <a:t>[Chryse ist die Frau von Dardanos]</a:t>
            </a:r>
          </a:p>
          <a:p>
            <a:pPr marL="457200" indent="-457200">
              <a:buFont typeface="Arial" panose="020B0604020202020204" pitchFamily="34" charset="0"/>
              <a:buChar char="•"/>
            </a:pPr>
            <a:r>
              <a:rPr lang="de-DE" sz="2000" smtClean="0"/>
              <a:t>[</a:t>
            </a:r>
            <a:r>
              <a:rPr lang="de-DE" sz="2000"/>
              <a:t>Dardanos besitzt die Palladia der „Großen Götter“]</a:t>
            </a:r>
            <a:endParaRPr lang="de-DE" sz="2200"/>
          </a:p>
        </p:txBody>
      </p:sp>
      <p:cxnSp>
        <p:nvCxnSpPr>
          <p:cNvPr id="10" name="Gerade Verbindung mit Pfeil 9"/>
          <p:cNvCxnSpPr/>
          <p:nvPr/>
        </p:nvCxnSpPr>
        <p:spPr>
          <a:xfrm flipV="1">
            <a:off x="2087418" y="3768436"/>
            <a:ext cx="2937164" cy="25862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V="1">
            <a:off x="1995055" y="2826327"/>
            <a:ext cx="2952502" cy="28633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1995055" y="1981201"/>
            <a:ext cx="2952502" cy="226290"/>
          </a:xfrm>
          <a:prstGeom prst="straightConnector1">
            <a:avLst/>
          </a:prstGeom>
          <a:ln w="571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689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smtClean="0"/>
              <a:t>Stoffgrenzen-Bestimmung</a:t>
            </a:r>
            <a:endParaRPr lang="de-DE" sz="3200"/>
          </a:p>
        </p:txBody>
      </p:sp>
      <p:sp>
        <p:nvSpPr>
          <p:cNvPr id="3" name="Inhaltsplatzhalter 2"/>
          <p:cNvSpPr>
            <a:spLocks noGrp="1"/>
          </p:cNvSpPr>
          <p:nvPr>
            <p:ph idx="1"/>
          </p:nvPr>
        </p:nvSpPr>
        <p:spPr>
          <a:xfrm>
            <a:off x="417945" y="1228436"/>
            <a:ext cx="4865255" cy="5482607"/>
          </a:xfrm>
        </p:spPr>
        <p:txBody>
          <a:bodyPr>
            <a:normAutofit/>
          </a:bodyPr>
          <a:lstStyle/>
          <a:p>
            <a:pPr lvl="0"/>
            <a:r>
              <a:rPr lang="en-US" sz="2400" b="1">
                <a:solidFill>
                  <a:prstClr val="black"/>
                </a:solidFill>
              </a:rPr>
              <a:t>Kombinierte Stoffe</a:t>
            </a:r>
          </a:p>
          <a:p>
            <a:pPr>
              <a:lnSpc>
                <a:spcPct val="100000"/>
              </a:lnSpc>
              <a:spcBef>
                <a:spcPts val="0"/>
              </a:spcBef>
            </a:pPr>
            <a:endParaRPr lang="en-US" sz="2400" b="1"/>
          </a:p>
          <a:p>
            <a:r>
              <a:rPr lang="en-US" sz="2400" b="1">
                <a:solidFill>
                  <a:srgbClr val="CC00CC"/>
                </a:solidFill>
              </a:rPr>
              <a:t>Mythos A</a:t>
            </a:r>
          </a:p>
          <a:p>
            <a:endParaRPr lang="en-US" sz="2400" b="1">
              <a:solidFill>
                <a:srgbClr val="FF0000"/>
              </a:solidFill>
            </a:endParaRPr>
          </a:p>
          <a:p>
            <a:r>
              <a:rPr lang="en-US" sz="2400" b="1">
                <a:solidFill>
                  <a:schemeClr val="accent2">
                    <a:lumMod val="75000"/>
                  </a:schemeClr>
                </a:solidFill>
              </a:rPr>
              <a:t>Mythos B</a:t>
            </a:r>
          </a:p>
          <a:p>
            <a:endParaRPr lang="en-US" sz="2400" b="1">
              <a:solidFill>
                <a:srgbClr val="FF0000"/>
              </a:solidFill>
            </a:endParaRPr>
          </a:p>
          <a:p>
            <a:r>
              <a:rPr lang="en-US" sz="2400" b="1">
                <a:solidFill>
                  <a:schemeClr val="accent6">
                    <a:lumMod val="75000"/>
                  </a:schemeClr>
                </a:solidFill>
              </a:rPr>
              <a:t>Mythos C</a:t>
            </a:r>
          </a:p>
          <a:p>
            <a:endParaRPr lang="en-US" sz="2400" b="1">
              <a:solidFill>
                <a:srgbClr val="FF0000"/>
              </a:solidFill>
            </a:endParaRPr>
          </a:p>
          <a:p>
            <a:r>
              <a:rPr lang="en-US" sz="2400" b="1">
                <a:solidFill>
                  <a:srgbClr val="0070C0"/>
                </a:solidFill>
              </a:rPr>
              <a:t>Mythos D</a:t>
            </a:r>
          </a:p>
          <a:p>
            <a:endParaRPr lang="en-US" sz="2400" b="1">
              <a:solidFill>
                <a:srgbClr val="FF0000"/>
              </a:solidFill>
            </a:endParaRPr>
          </a:p>
          <a:p>
            <a:endParaRPr lang="en-US" sz="2400" b="1">
              <a:solidFill>
                <a:srgbClr val="FF0000"/>
              </a:solidFill>
            </a:endParaRPr>
          </a:p>
          <a:p>
            <a:endParaRPr lang="en-US" sz="2400" b="1"/>
          </a:p>
          <a:p>
            <a:endParaRPr lang="en-US" sz="2400" b="1"/>
          </a:p>
        </p:txBody>
      </p:sp>
      <p:sp>
        <p:nvSpPr>
          <p:cNvPr id="4" name="Foliennummernplatzhalter 3"/>
          <p:cNvSpPr>
            <a:spLocks noGrp="1"/>
          </p:cNvSpPr>
          <p:nvPr>
            <p:ph type="sldNum" sz="quarter" idx="12"/>
          </p:nvPr>
        </p:nvSpPr>
        <p:spPr/>
        <p:txBody>
          <a:bodyPr/>
          <a:lstStyle/>
          <a:p>
            <a:fld id="{5355A901-4199-4991-A34B-DA39B0381A69}" type="slidenum">
              <a:rPr lang="de-DE" smtClean="0"/>
              <a:pPr/>
              <a:t>21</a:t>
            </a:fld>
            <a:endParaRPr lang="de-DE"/>
          </a:p>
        </p:txBody>
      </p:sp>
      <p:sp>
        <p:nvSpPr>
          <p:cNvPr id="5" name="Textfeld 4"/>
          <p:cNvSpPr txBox="1"/>
          <p:nvPr/>
        </p:nvSpPr>
        <p:spPr>
          <a:xfrm>
            <a:off x="5135418" y="1191491"/>
            <a:ext cx="6899564" cy="5078313"/>
          </a:xfrm>
          <a:prstGeom prst="rect">
            <a:avLst/>
          </a:prstGeom>
          <a:noFill/>
        </p:spPr>
        <p:txBody>
          <a:bodyPr wrap="square" rtlCol="0">
            <a:spAutoFit/>
          </a:bodyPr>
          <a:lstStyle/>
          <a:p>
            <a:pPr lvl="0"/>
            <a:endParaRPr lang="de-DE" sz="2400"/>
          </a:p>
          <a:p>
            <a:pPr marL="457200" indent="-457200">
              <a:buFont typeface="Arial" panose="020B0604020202020204" pitchFamily="34" charset="0"/>
              <a:buChar char="•"/>
            </a:pPr>
            <a:r>
              <a:rPr lang="de-DE" sz="2000">
                <a:solidFill>
                  <a:srgbClr val="CC00CC"/>
                </a:solidFill>
              </a:rPr>
              <a:t>[Athene bekommt die Aigis]</a:t>
            </a:r>
          </a:p>
          <a:p>
            <a:pPr marL="457200" indent="-457200">
              <a:buFont typeface="Arial" panose="020B0604020202020204" pitchFamily="34" charset="0"/>
              <a:buChar char="•"/>
            </a:pPr>
            <a:r>
              <a:rPr lang="de-DE" sz="2000">
                <a:solidFill>
                  <a:srgbClr val="CC00CC"/>
                </a:solidFill>
              </a:rPr>
              <a:t>Athene hält die Aigis</a:t>
            </a:r>
          </a:p>
          <a:p>
            <a:pPr marL="457200" lvl="0" indent="-457200">
              <a:buFont typeface="Arial" panose="020B0604020202020204" pitchFamily="34" charset="0"/>
              <a:buChar char="•"/>
            </a:pPr>
            <a:r>
              <a:rPr lang="de-DE" sz="2000">
                <a:solidFill>
                  <a:schemeClr val="accent2">
                    <a:lumMod val="75000"/>
                  </a:schemeClr>
                </a:solidFill>
              </a:rPr>
              <a:t>Es gibt eine Gruppe „Große Götter“</a:t>
            </a:r>
          </a:p>
          <a:p>
            <a:pPr marL="457200" lvl="0" indent="-457200">
              <a:buFont typeface="Arial" panose="020B0604020202020204" pitchFamily="34" charset="0"/>
              <a:buChar char="•"/>
            </a:pPr>
            <a:r>
              <a:rPr lang="de-DE" sz="2000">
                <a:solidFill>
                  <a:schemeClr val="accent2">
                    <a:lumMod val="75000"/>
                  </a:schemeClr>
                </a:solidFill>
              </a:rPr>
              <a:t>Die „Großen Götter“ besitzen Palladia </a:t>
            </a:r>
          </a:p>
          <a:p>
            <a:pPr marL="457200" lvl="0" indent="-457200">
              <a:buFont typeface="Arial" panose="020B0604020202020204" pitchFamily="34" charset="0"/>
              <a:buChar char="•"/>
            </a:pPr>
            <a:r>
              <a:rPr lang="de-DE" sz="2000">
                <a:solidFill>
                  <a:schemeClr val="accent2">
                    <a:lumMod val="75000"/>
                  </a:schemeClr>
                </a:solidFill>
              </a:rPr>
              <a:t>[Athene bekommt die Palladia der „Großen Götter</a:t>
            </a:r>
            <a:r>
              <a:rPr lang="de-DE" sz="2000" smtClean="0">
                <a:solidFill>
                  <a:schemeClr val="accent2">
                    <a:lumMod val="75000"/>
                  </a:schemeClr>
                </a:solidFill>
              </a:rPr>
              <a:t>“]</a:t>
            </a:r>
          </a:p>
          <a:p>
            <a:pPr marL="457200" lvl="0" indent="-457200">
              <a:buFont typeface="Arial" panose="020B0604020202020204" pitchFamily="34" charset="0"/>
              <a:buChar char="•"/>
            </a:pPr>
            <a:r>
              <a:rPr lang="de-DE" sz="2000" smtClean="0">
                <a:solidFill>
                  <a:schemeClr val="accent2">
                    <a:lumMod val="75000"/>
                  </a:schemeClr>
                </a:solidFill>
              </a:rPr>
              <a:t>[Athene </a:t>
            </a:r>
            <a:r>
              <a:rPr lang="de-DE" sz="2000">
                <a:solidFill>
                  <a:schemeClr val="accent2">
                    <a:lumMod val="75000"/>
                  </a:schemeClr>
                </a:solidFill>
              </a:rPr>
              <a:t>besitzt Palladia]</a:t>
            </a:r>
          </a:p>
          <a:p>
            <a:pPr marL="457200" indent="-457200">
              <a:buFont typeface="Arial" panose="020B0604020202020204" pitchFamily="34" charset="0"/>
              <a:buChar char="•"/>
            </a:pPr>
            <a:r>
              <a:rPr lang="de-DE" sz="2000">
                <a:solidFill>
                  <a:schemeClr val="accent6">
                    <a:lumMod val="75000"/>
                  </a:schemeClr>
                </a:solidFill>
              </a:rPr>
              <a:t>[Pallas zeugt eine Tochter namens Chryse]</a:t>
            </a:r>
          </a:p>
          <a:p>
            <a:pPr marL="457200" indent="-457200">
              <a:buFont typeface="Arial" panose="020B0604020202020204" pitchFamily="34" charset="0"/>
              <a:buChar char="•"/>
            </a:pPr>
            <a:r>
              <a:rPr lang="de-DE" sz="2000">
                <a:solidFill>
                  <a:schemeClr val="accent6">
                    <a:lumMod val="75000"/>
                  </a:schemeClr>
                </a:solidFill>
              </a:rPr>
              <a:t>Chryse ist die Tochter von Pallas</a:t>
            </a:r>
          </a:p>
          <a:p>
            <a:pPr marL="457200" indent="-457200">
              <a:buFont typeface="Arial" panose="020B0604020202020204" pitchFamily="34" charset="0"/>
              <a:buChar char="•"/>
            </a:pPr>
            <a:r>
              <a:rPr lang="de-DE" sz="2000">
                <a:solidFill>
                  <a:srgbClr val="0070C0"/>
                </a:solidFill>
              </a:rPr>
              <a:t>Athene gibt Chryse die Palladia der „Großen Götter</a:t>
            </a:r>
            <a:r>
              <a:rPr lang="de-DE" sz="2000" smtClean="0">
                <a:solidFill>
                  <a:srgbClr val="0070C0"/>
                </a:solidFill>
              </a:rPr>
              <a:t>“</a:t>
            </a:r>
          </a:p>
          <a:p>
            <a:pPr marL="457200" indent="-457200">
              <a:buFont typeface="Arial" panose="020B0604020202020204" pitchFamily="34" charset="0"/>
              <a:buChar char="•"/>
            </a:pPr>
            <a:r>
              <a:rPr lang="de-DE" sz="2000" smtClean="0">
                <a:solidFill>
                  <a:srgbClr val="0070C0"/>
                </a:solidFill>
              </a:rPr>
              <a:t>[Chryse </a:t>
            </a:r>
            <a:r>
              <a:rPr lang="de-DE" sz="2000">
                <a:solidFill>
                  <a:srgbClr val="0070C0"/>
                </a:solidFill>
              </a:rPr>
              <a:t>besitzt Palladia]</a:t>
            </a:r>
          </a:p>
          <a:p>
            <a:pPr marL="457200" indent="-457200">
              <a:buFont typeface="Arial" panose="020B0604020202020204" pitchFamily="34" charset="0"/>
              <a:buChar char="•"/>
            </a:pPr>
            <a:r>
              <a:rPr lang="de-DE" sz="2000"/>
              <a:t>Chryse bringt als Mitgift die Palladia der „Großen Götter“ mit zur Hochzeit</a:t>
            </a:r>
          </a:p>
          <a:p>
            <a:pPr marL="457200" indent="-457200">
              <a:buFont typeface="Arial" panose="020B0604020202020204" pitchFamily="34" charset="0"/>
              <a:buChar char="•"/>
            </a:pPr>
            <a:r>
              <a:rPr lang="de-DE" sz="2000"/>
              <a:t>[Pallas] verheiratet Chryse mit Dardanos</a:t>
            </a:r>
          </a:p>
          <a:p>
            <a:pPr marL="457200" indent="-457200">
              <a:buFont typeface="Arial" panose="020B0604020202020204" pitchFamily="34" charset="0"/>
              <a:buChar char="•"/>
            </a:pPr>
            <a:r>
              <a:rPr lang="de-DE" sz="2000"/>
              <a:t>[Chryse ist die Frau von Dardanos]</a:t>
            </a:r>
          </a:p>
          <a:p>
            <a:pPr marL="457200" indent="-457200">
              <a:buFont typeface="Arial" panose="020B0604020202020204" pitchFamily="34" charset="0"/>
              <a:buChar char="•"/>
            </a:pPr>
            <a:r>
              <a:rPr lang="de-DE" sz="2000" smtClean="0"/>
              <a:t>[</a:t>
            </a:r>
            <a:r>
              <a:rPr lang="de-DE" sz="2000"/>
              <a:t>Dardanos besitzt die Palladia der „Großen Götter“]</a:t>
            </a:r>
            <a:endParaRPr lang="de-DE" sz="2200"/>
          </a:p>
        </p:txBody>
      </p:sp>
      <p:cxnSp>
        <p:nvCxnSpPr>
          <p:cNvPr id="9" name="Gerade Verbindung mit Pfeil 8"/>
          <p:cNvCxnSpPr/>
          <p:nvPr/>
        </p:nvCxnSpPr>
        <p:spPr>
          <a:xfrm flipV="1">
            <a:off x="2050473" y="4442691"/>
            <a:ext cx="2897084" cy="48952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V="1">
            <a:off x="2050473" y="3731491"/>
            <a:ext cx="2897084" cy="314037"/>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V="1">
            <a:off x="2050473" y="2835564"/>
            <a:ext cx="2983345" cy="277092"/>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050473" y="1981201"/>
            <a:ext cx="2897084" cy="198581"/>
          </a:xfrm>
          <a:prstGeom prst="straightConnector1">
            <a:avLst/>
          </a:prstGeom>
          <a:ln w="571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038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smtClean="0"/>
              <a:t>Stoffgrenzen-Bestimmung</a:t>
            </a:r>
            <a:endParaRPr lang="de-DE" sz="3200"/>
          </a:p>
        </p:txBody>
      </p:sp>
      <p:sp>
        <p:nvSpPr>
          <p:cNvPr id="3" name="Inhaltsplatzhalter 2"/>
          <p:cNvSpPr>
            <a:spLocks noGrp="1"/>
          </p:cNvSpPr>
          <p:nvPr>
            <p:ph idx="1"/>
          </p:nvPr>
        </p:nvSpPr>
        <p:spPr>
          <a:xfrm>
            <a:off x="417945" y="1228436"/>
            <a:ext cx="4865255" cy="5482607"/>
          </a:xfrm>
        </p:spPr>
        <p:txBody>
          <a:bodyPr>
            <a:normAutofit/>
          </a:bodyPr>
          <a:lstStyle/>
          <a:p>
            <a:pPr lvl="0"/>
            <a:r>
              <a:rPr lang="en-US" sz="2400" b="1">
                <a:solidFill>
                  <a:prstClr val="black"/>
                </a:solidFill>
              </a:rPr>
              <a:t>Kombinierte Stoffe</a:t>
            </a:r>
          </a:p>
          <a:p>
            <a:pPr>
              <a:lnSpc>
                <a:spcPct val="100000"/>
              </a:lnSpc>
              <a:spcBef>
                <a:spcPts val="0"/>
              </a:spcBef>
            </a:pPr>
            <a:endParaRPr lang="en-US" sz="2400" b="1"/>
          </a:p>
          <a:p>
            <a:r>
              <a:rPr lang="en-US" sz="2400" b="1">
                <a:solidFill>
                  <a:srgbClr val="CC00CC"/>
                </a:solidFill>
              </a:rPr>
              <a:t>Mythos A</a:t>
            </a:r>
          </a:p>
          <a:p>
            <a:endParaRPr lang="en-US" sz="2400" b="1">
              <a:solidFill>
                <a:srgbClr val="FF0000"/>
              </a:solidFill>
            </a:endParaRPr>
          </a:p>
          <a:p>
            <a:r>
              <a:rPr lang="en-US" sz="2400" b="1">
                <a:solidFill>
                  <a:schemeClr val="accent2">
                    <a:lumMod val="75000"/>
                  </a:schemeClr>
                </a:solidFill>
              </a:rPr>
              <a:t>Mythos B</a:t>
            </a:r>
          </a:p>
          <a:p>
            <a:endParaRPr lang="en-US" sz="2400" b="1">
              <a:solidFill>
                <a:srgbClr val="FF0000"/>
              </a:solidFill>
            </a:endParaRPr>
          </a:p>
          <a:p>
            <a:r>
              <a:rPr lang="en-US" sz="2400" b="1">
                <a:solidFill>
                  <a:schemeClr val="accent6">
                    <a:lumMod val="75000"/>
                  </a:schemeClr>
                </a:solidFill>
              </a:rPr>
              <a:t>Mythos C</a:t>
            </a:r>
          </a:p>
          <a:p>
            <a:endParaRPr lang="en-US" sz="2400" b="1">
              <a:solidFill>
                <a:srgbClr val="FF0000"/>
              </a:solidFill>
            </a:endParaRPr>
          </a:p>
          <a:p>
            <a:r>
              <a:rPr lang="en-US" sz="2400" b="1">
                <a:solidFill>
                  <a:srgbClr val="0070C0"/>
                </a:solidFill>
              </a:rPr>
              <a:t>Mythos D</a:t>
            </a:r>
          </a:p>
          <a:p>
            <a:endParaRPr lang="en-US" sz="2400" b="1">
              <a:solidFill>
                <a:srgbClr val="FF0000"/>
              </a:solidFill>
            </a:endParaRPr>
          </a:p>
          <a:p>
            <a:r>
              <a:rPr lang="en-US" sz="2400" b="1">
                <a:solidFill>
                  <a:srgbClr val="FF0000"/>
                </a:solidFill>
              </a:rPr>
              <a:t>Mythos E</a:t>
            </a:r>
          </a:p>
          <a:p>
            <a:endParaRPr lang="en-US" sz="2400" b="1">
              <a:solidFill>
                <a:srgbClr val="FF0000"/>
              </a:solidFill>
            </a:endParaRPr>
          </a:p>
          <a:p>
            <a:endParaRPr lang="en-US" sz="2400" b="1"/>
          </a:p>
          <a:p>
            <a:endParaRPr lang="en-US" sz="2400" b="1"/>
          </a:p>
        </p:txBody>
      </p:sp>
      <p:sp>
        <p:nvSpPr>
          <p:cNvPr id="4" name="Foliennummernplatzhalter 3"/>
          <p:cNvSpPr>
            <a:spLocks noGrp="1"/>
          </p:cNvSpPr>
          <p:nvPr>
            <p:ph type="sldNum" sz="quarter" idx="12"/>
          </p:nvPr>
        </p:nvSpPr>
        <p:spPr/>
        <p:txBody>
          <a:bodyPr/>
          <a:lstStyle/>
          <a:p>
            <a:fld id="{5355A901-4199-4991-A34B-DA39B0381A69}" type="slidenum">
              <a:rPr lang="de-DE" smtClean="0"/>
              <a:pPr/>
              <a:t>22</a:t>
            </a:fld>
            <a:endParaRPr lang="de-DE"/>
          </a:p>
        </p:txBody>
      </p:sp>
      <p:sp>
        <p:nvSpPr>
          <p:cNvPr id="5" name="Textfeld 4"/>
          <p:cNvSpPr txBox="1"/>
          <p:nvPr/>
        </p:nvSpPr>
        <p:spPr>
          <a:xfrm>
            <a:off x="5135418" y="1191491"/>
            <a:ext cx="7056582" cy="5078313"/>
          </a:xfrm>
          <a:prstGeom prst="rect">
            <a:avLst/>
          </a:prstGeom>
          <a:noFill/>
        </p:spPr>
        <p:txBody>
          <a:bodyPr wrap="square" rtlCol="0">
            <a:spAutoFit/>
          </a:bodyPr>
          <a:lstStyle/>
          <a:p>
            <a:pPr lvl="0"/>
            <a:endParaRPr lang="de-DE" sz="2400"/>
          </a:p>
          <a:p>
            <a:pPr marL="457200" indent="-457200">
              <a:buFont typeface="Arial" panose="020B0604020202020204" pitchFamily="34" charset="0"/>
              <a:buChar char="•"/>
            </a:pPr>
            <a:r>
              <a:rPr lang="de-DE" sz="2000">
                <a:solidFill>
                  <a:srgbClr val="CC00CC"/>
                </a:solidFill>
              </a:rPr>
              <a:t>[Athene bekommt die Aigis]</a:t>
            </a:r>
          </a:p>
          <a:p>
            <a:pPr marL="457200" indent="-457200">
              <a:buFont typeface="Arial" panose="020B0604020202020204" pitchFamily="34" charset="0"/>
              <a:buChar char="•"/>
            </a:pPr>
            <a:r>
              <a:rPr lang="de-DE" sz="2000" smtClean="0">
                <a:solidFill>
                  <a:srgbClr val="CC00CC"/>
                </a:solidFill>
              </a:rPr>
              <a:t>Athene </a:t>
            </a:r>
            <a:r>
              <a:rPr lang="de-DE" sz="2000">
                <a:solidFill>
                  <a:srgbClr val="CC00CC"/>
                </a:solidFill>
              </a:rPr>
              <a:t>hält die Aigis</a:t>
            </a:r>
          </a:p>
          <a:p>
            <a:pPr marL="457200" lvl="0" indent="-457200">
              <a:buFont typeface="Arial" panose="020B0604020202020204" pitchFamily="34" charset="0"/>
              <a:buChar char="•"/>
            </a:pPr>
            <a:r>
              <a:rPr lang="de-DE" sz="2000">
                <a:solidFill>
                  <a:schemeClr val="accent2">
                    <a:lumMod val="75000"/>
                  </a:schemeClr>
                </a:solidFill>
              </a:rPr>
              <a:t>Es gibt eine Gruppe „Große Götter“</a:t>
            </a:r>
          </a:p>
          <a:p>
            <a:pPr marL="457200" lvl="0" indent="-457200">
              <a:buFont typeface="Arial" panose="020B0604020202020204" pitchFamily="34" charset="0"/>
              <a:buChar char="•"/>
            </a:pPr>
            <a:r>
              <a:rPr lang="de-DE" sz="2000">
                <a:solidFill>
                  <a:schemeClr val="accent2">
                    <a:lumMod val="75000"/>
                  </a:schemeClr>
                </a:solidFill>
              </a:rPr>
              <a:t>Die „Großen Götter“ besitzen Palladia </a:t>
            </a:r>
          </a:p>
          <a:p>
            <a:pPr marL="457200" lvl="0" indent="-457200">
              <a:buFont typeface="Arial" panose="020B0604020202020204" pitchFamily="34" charset="0"/>
              <a:buChar char="•"/>
            </a:pPr>
            <a:r>
              <a:rPr lang="de-DE" sz="2000">
                <a:solidFill>
                  <a:schemeClr val="accent2">
                    <a:lumMod val="75000"/>
                  </a:schemeClr>
                </a:solidFill>
              </a:rPr>
              <a:t>[Athene bekommt die Palladia der „Großen Götter</a:t>
            </a:r>
            <a:r>
              <a:rPr lang="de-DE" sz="2000" smtClean="0">
                <a:solidFill>
                  <a:schemeClr val="accent2">
                    <a:lumMod val="75000"/>
                  </a:schemeClr>
                </a:solidFill>
              </a:rPr>
              <a:t>“]</a:t>
            </a:r>
          </a:p>
          <a:p>
            <a:pPr marL="457200" lvl="0" indent="-457200">
              <a:buFont typeface="Arial" panose="020B0604020202020204" pitchFamily="34" charset="0"/>
              <a:buChar char="•"/>
            </a:pPr>
            <a:r>
              <a:rPr lang="de-DE" sz="2000" smtClean="0">
                <a:solidFill>
                  <a:schemeClr val="accent2">
                    <a:lumMod val="75000"/>
                  </a:schemeClr>
                </a:solidFill>
              </a:rPr>
              <a:t>[</a:t>
            </a:r>
            <a:r>
              <a:rPr lang="de-DE" sz="2000" smtClean="0">
                <a:solidFill>
                  <a:schemeClr val="accent2">
                    <a:lumMod val="75000"/>
                  </a:schemeClr>
                </a:solidFill>
                <a:sym typeface="Wingdings" panose="05000000000000000000" pitchFamily="2" charset="2"/>
              </a:rPr>
              <a:t>Athene </a:t>
            </a:r>
            <a:r>
              <a:rPr lang="de-DE" sz="2000">
                <a:solidFill>
                  <a:schemeClr val="accent2">
                    <a:lumMod val="75000"/>
                  </a:schemeClr>
                </a:solidFill>
                <a:sym typeface="Wingdings" panose="05000000000000000000" pitchFamily="2" charset="2"/>
              </a:rPr>
              <a:t>besitzt Palladia]</a:t>
            </a:r>
            <a:endParaRPr lang="de-DE" sz="2000">
              <a:solidFill>
                <a:schemeClr val="accent2">
                  <a:lumMod val="75000"/>
                </a:schemeClr>
              </a:solidFill>
            </a:endParaRPr>
          </a:p>
          <a:p>
            <a:pPr marL="457200" indent="-457200">
              <a:buFont typeface="Arial" panose="020B0604020202020204" pitchFamily="34" charset="0"/>
              <a:buChar char="•"/>
            </a:pPr>
            <a:r>
              <a:rPr lang="de-DE" sz="2000">
                <a:solidFill>
                  <a:schemeClr val="accent6">
                    <a:lumMod val="75000"/>
                  </a:schemeClr>
                </a:solidFill>
              </a:rPr>
              <a:t>[Pallas zeugt eine Tochter namens Chryse]</a:t>
            </a:r>
          </a:p>
          <a:p>
            <a:pPr marL="457200" indent="-457200">
              <a:buFont typeface="Arial" panose="020B0604020202020204" pitchFamily="34" charset="0"/>
              <a:buChar char="•"/>
            </a:pPr>
            <a:r>
              <a:rPr lang="de-DE" sz="2000" smtClean="0">
                <a:solidFill>
                  <a:schemeClr val="accent6">
                    <a:lumMod val="75000"/>
                  </a:schemeClr>
                </a:solidFill>
              </a:rPr>
              <a:t>Chryse </a:t>
            </a:r>
            <a:r>
              <a:rPr lang="de-DE" sz="2000">
                <a:solidFill>
                  <a:schemeClr val="accent6">
                    <a:lumMod val="75000"/>
                  </a:schemeClr>
                </a:solidFill>
              </a:rPr>
              <a:t>ist die Tochter von Pallas</a:t>
            </a:r>
          </a:p>
          <a:p>
            <a:pPr marL="457200" indent="-457200">
              <a:buFont typeface="Arial" panose="020B0604020202020204" pitchFamily="34" charset="0"/>
              <a:buChar char="•"/>
            </a:pPr>
            <a:r>
              <a:rPr lang="de-DE" sz="2000">
                <a:solidFill>
                  <a:srgbClr val="0070C0"/>
                </a:solidFill>
              </a:rPr>
              <a:t>Athene gibt Chryse die Palladia der „Großen Götter</a:t>
            </a:r>
            <a:r>
              <a:rPr lang="de-DE" sz="2000" smtClean="0">
                <a:solidFill>
                  <a:srgbClr val="0070C0"/>
                </a:solidFill>
              </a:rPr>
              <a:t>“</a:t>
            </a:r>
          </a:p>
          <a:p>
            <a:pPr marL="457200" indent="-457200">
              <a:buFont typeface="Arial" panose="020B0604020202020204" pitchFamily="34" charset="0"/>
              <a:buChar char="•"/>
            </a:pPr>
            <a:r>
              <a:rPr lang="de-DE" sz="2000" smtClean="0">
                <a:solidFill>
                  <a:srgbClr val="0070C0"/>
                </a:solidFill>
              </a:rPr>
              <a:t>[</a:t>
            </a:r>
            <a:r>
              <a:rPr lang="de-DE" sz="2000" smtClean="0">
                <a:solidFill>
                  <a:srgbClr val="0070C0"/>
                </a:solidFill>
                <a:sym typeface="Wingdings" panose="05000000000000000000" pitchFamily="2" charset="2"/>
              </a:rPr>
              <a:t>Chryse </a:t>
            </a:r>
            <a:r>
              <a:rPr lang="de-DE" sz="2000">
                <a:solidFill>
                  <a:srgbClr val="0070C0"/>
                </a:solidFill>
                <a:sym typeface="Wingdings" panose="05000000000000000000" pitchFamily="2" charset="2"/>
              </a:rPr>
              <a:t>besitzt Palladia]</a:t>
            </a:r>
            <a:endParaRPr lang="de-DE" sz="2000">
              <a:solidFill>
                <a:srgbClr val="0070C0"/>
              </a:solidFill>
            </a:endParaRPr>
          </a:p>
          <a:p>
            <a:pPr marL="457200" indent="-457200">
              <a:buFont typeface="Arial" panose="020B0604020202020204" pitchFamily="34" charset="0"/>
              <a:buChar char="•"/>
            </a:pPr>
            <a:r>
              <a:rPr lang="de-DE" sz="2000">
                <a:solidFill>
                  <a:srgbClr val="FF0000"/>
                </a:solidFill>
              </a:rPr>
              <a:t>Chryse bringt als Mitgift die Palladia der „Großen Götter“ mit zur Hochzeit</a:t>
            </a:r>
          </a:p>
          <a:p>
            <a:pPr marL="457200" indent="-457200">
              <a:buFont typeface="Arial" panose="020B0604020202020204" pitchFamily="34" charset="0"/>
              <a:buChar char="•"/>
            </a:pPr>
            <a:r>
              <a:rPr lang="de-DE" sz="2000">
                <a:solidFill>
                  <a:srgbClr val="FF0000"/>
                </a:solidFill>
              </a:rPr>
              <a:t>[Pallas] verheiratet Chryse mit Dardanos</a:t>
            </a:r>
          </a:p>
          <a:p>
            <a:pPr marL="457200" indent="-457200">
              <a:buFont typeface="Arial" panose="020B0604020202020204" pitchFamily="34" charset="0"/>
              <a:buChar char="•"/>
            </a:pPr>
            <a:r>
              <a:rPr lang="de-DE" sz="2000" smtClean="0">
                <a:solidFill>
                  <a:srgbClr val="FF0000"/>
                </a:solidFill>
              </a:rPr>
              <a:t>[Chryse </a:t>
            </a:r>
            <a:r>
              <a:rPr lang="de-DE" sz="2000">
                <a:solidFill>
                  <a:srgbClr val="FF0000"/>
                </a:solidFill>
              </a:rPr>
              <a:t>ist die Frau von Dardanos]</a:t>
            </a:r>
          </a:p>
          <a:p>
            <a:pPr marL="457200" indent="-457200">
              <a:buFont typeface="Arial" panose="020B0604020202020204" pitchFamily="34" charset="0"/>
              <a:buChar char="•"/>
            </a:pPr>
            <a:r>
              <a:rPr lang="de-DE" sz="2000" smtClean="0">
                <a:solidFill>
                  <a:srgbClr val="FF0000"/>
                </a:solidFill>
              </a:rPr>
              <a:t>[Dardanos besitzt die Palladia der „Großen Götter“]</a:t>
            </a:r>
            <a:endParaRPr lang="de-DE" sz="2200">
              <a:solidFill>
                <a:srgbClr val="FF0000"/>
              </a:solidFill>
            </a:endParaRPr>
          </a:p>
        </p:txBody>
      </p:sp>
      <p:cxnSp>
        <p:nvCxnSpPr>
          <p:cNvPr id="7" name="Gerade Verbindung mit Pfeil 6"/>
          <p:cNvCxnSpPr/>
          <p:nvPr/>
        </p:nvCxnSpPr>
        <p:spPr>
          <a:xfrm flipV="1">
            <a:off x="1985818" y="5412509"/>
            <a:ext cx="2961739" cy="4433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V="1">
            <a:off x="2078182" y="4405745"/>
            <a:ext cx="2869375" cy="49876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V="1">
            <a:off x="1985818" y="3703782"/>
            <a:ext cx="3048000" cy="32327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V="1">
            <a:off x="1985818" y="2835564"/>
            <a:ext cx="2961739" cy="267854"/>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1985818" y="1981201"/>
            <a:ext cx="2961739" cy="226290"/>
          </a:xfrm>
          <a:prstGeom prst="straightConnector1">
            <a:avLst/>
          </a:prstGeom>
          <a:ln w="571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525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smtClean="0"/>
              <a:t>Stoffgrenzen-Bestimmung</a:t>
            </a:r>
            <a:endParaRPr lang="de-DE" sz="3200"/>
          </a:p>
        </p:txBody>
      </p:sp>
      <p:sp>
        <p:nvSpPr>
          <p:cNvPr id="3" name="Inhaltsplatzhalter 2"/>
          <p:cNvSpPr>
            <a:spLocks noGrp="1"/>
          </p:cNvSpPr>
          <p:nvPr>
            <p:ph idx="1"/>
          </p:nvPr>
        </p:nvSpPr>
        <p:spPr>
          <a:xfrm>
            <a:off x="417945" y="1228436"/>
            <a:ext cx="4865255" cy="5482607"/>
          </a:xfrm>
        </p:spPr>
        <p:txBody>
          <a:bodyPr>
            <a:normAutofit/>
          </a:bodyPr>
          <a:lstStyle/>
          <a:p>
            <a:pPr lvl="0"/>
            <a:r>
              <a:rPr lang="en-US" sz="2400" b="1">
                <a:solidFill>
                  <a:prstClr val="black"/>
                </a:solidFill>
              </a:rPr>
              <a:t>Kombinierte Stoffe</a:t>
            </a:r>
          </a:p>
          <a:p>
            <a:pPr>
              <a:lnSpc>
                <a:spcPct val="100000"/>
              </a:lnSpc>
              <a:spcBef>
                <a:spcPts val="0"/>
              </a:spcBef>
            </a:pPr>
            <a:endParaRPr lang="en-US" sz="2400" b="1"/>
          </a:p>
          <a:p>
            <a:r>
              <a:rPr lang="en-US" sz="2400" b="1">
                <a:solidFill>
                  <a:srgbClr val="CC00CC"/>
                </a:solidFill>
              </a:rPr>
              <a:t>Mythos A</a:t>
            </a:r>
          </a:p>
          <a:p>
            <a:endParaRPr lang="en-US" sz="2400" b="1">
              <a:solidFill>
                <a:srgbClr val="FF0000"/>
              </a:solidFill>
            </a:endParaRPr>
          </a:p>
          <a:p>
            <a:r>
              <a:rPr lang="en-US" sz="2400" b="1">
                <a:solidFill>
                  <a:schemeClr val="accent2">
                    <a:lumMod val="75000"/>
                  </a:schemeClr>
                </a:solidFill>
              </a:rPr>
              <a:t>Mythos B</a:t>
            </a:r>
          </a:p>
          <a:p>
            <a:endParaRPr lang="en-US" sz="2400" b="1">
              <a:solidFill>
                <a:srgbClr val="FF0000"/>
              </a:solidFill>
            </a:endParaRPr>
          </a:p>
          <a:p>
            <a:r>
              <a:rPr lang="en-US" sz="2400" b="1">
                <a:solidFill>
                  <a:schemeClr val="accent6">
                    <a:lumMod val="75000"/>
                  </a:schemeClr>
                </a:solidFill>
              </a:rPr>
              <a:t>Mythos C</a:t>
            </a:r>
          </a:p>
          <a:p>
            <a:endParaRPr lang="en-US" sz="2400" b="1">
              <a:solidFill>
                <a:srgbClr val="FF0000"/>
              </a:solidFill>
            </a:endParaRPr>
          </a:p>
          <a:p>
            <a:r>
              <a:rPr lang="en-US" sz="2400" b="1">
                <a:solidFill>
                  <a:srgbClr val="0070C0"/>
                </a:solidFill>
              </a:rPr>
              <a:t>Mythos D</a:t>
            </a:r>
          </a:p>
          <a:p>
            <a:endParaRPr lang="en-US" sz="2400" b="1">
              <a:solidFill>
                <a:srgbClr val="FF0000"/>
              </a:solidFill>
            </a:endParaRPr>
          </a:p>
          <a:p>
            <a:r>
              <a:rPr lang="en-US" sz="2400" b="1">
                <a:solidFill>
                  <a:srgbClr val="FF0000"/>
                </a:solidFill>
              </a:rPr>
              <a:t>Mythos E</a:t>
            </a:r>
          </a:p>
          <a:p>
            <a:endParaRPr lang="en-US" sz="2400" b="1">
              <a:solidFill>
                <a:srgbClr val="FF0000"/>
              </a:solidFill>
            </a:endParaRPr>
          </a:p>
          <a:p>
            <a:endParaRPr lang="en-US" sz="2400" b="1"/>
          </a:p>
          <a:p>
            <a:endParaRPr lang="en-US" sz="2400" b="1"/>
          </a:p>
        </p:txBody>
      </p:sp>
      <p:sp>
        <p:nvSpPr>
          <p:cNvPr id="4" name="Foliennummernplatzhalter 3"/>
          <p:cNvSpPr>
            <a:spLocks noGrp="1"/>
          </p:cNvSpPr>
          <p:nvPr>
            <p:ph type="sldNum" sz="quarter" idx="12"/>
          </p:nvPr>
        </p:nvSpPr>
        <p:spPr/>
        <p:txBody>
          <a:bodyPr/>
          <a:lstStyle/>
          <a:p>
            <a:fld id="{5355A901-4199-4991-A34B-DA39B0381A69}" type="slidenum">
              <a:rPr lang="de-DE" smtClean="0"/>
              <a:pPr/>
              <a:t>23</a:t>
            </a:fld>
            <a:endParaRPr lang="de-DE"/>
          </a:p>
        </p:txBody>
      </p:sp>
      <p:sp>
        <p:nvSpPr>
          <p:cNvPr id="5" name="Textfeld 4"/>
          <p:cNvSpPr txBox="1"/>
          <p:nvPr/>
        </p:nvSpPr>
        <p:spPr>
          <a:xfrm>
            <a:off x="5135418" y="1191491"/>
            <a:ext cx="7056582" cy="5078313"/>
          </a:xfrm>
          <a:prstGeom prst="rect">
            <a:avLst/>
          </a:prstGeom>
          <a:noFill/>
        </p:spPr>
        <p:txBody>
          <a:bodyPr wrap="square" rtlCol="0">
            <a:spAutoFit/>
          </a:bodyPr>
          <a:lstStyle/>
          <a:p>
            <a:pPr lvl="0"/>
            <a:r>
              <a:rPr lang="de-DE" sz="2400" b="1" smtClean="0"/>
              <a:t>Resultative Hyleme </a:t>
            </a:r>
            <a:r>
              <a:rPr lang="de-DE" sz="2400" b="1" smtClean="0">
                <a:sym typeface="Wingdings" panose="05000000000000000000" pitchFamily="2" charset="2"/>
              </a:rPr>
              <a:t> </a:t>
            </a:r>
            <a:r>
              <a:rPr lang="de-DE" sz="2400" b="1" smtClean="0"/>
              <a:t>fett</a:t>
            </a:r>
            <a:r>
              <a:rPr lang="de-DE" sz="2400" b="1"/>
              <a:t>:</a:t>
            </a:r>
            <a:endParaRPr lang="de-DE" sz="2400"/>
          </a:p>
          <a:p>
            <a:pPr marL="457200" indent="-457200">
              <a:buFont typeface="Arial" panose="020B0604020202020204" pitchFamily="34" charset="0"/>
              <a:buChar char="•"/>
            </a:pPr>
            <a:r>
              <a:rPr lang="de-DE" sz="2000">
                <a:solidFill>
                  <a:srgbClr val="CC00CC"/>
                </a:solidFill>
              </a:rPr>
              <a:t>[Athene bekommt die Aigis]</a:t>
            </a:r>
          </a:p>
          <a:p>
            <a:pPr marL="457200" indent="-457200">
              <a:buFont typeface="Arial" panose="020B0604020202020204" pitchFamily="34" charset="0"/>
              <a:buChar char="•"/>
            </a:pPr>
            <a:r>
              <a:rPr lang="de-DE" sz="2000" b="1">
                <a:solidFill>
                  <a:srgbClr val="CC00CC"/>
                </a:solidFill>
                <a:sym typeface="Wingdings" panose="05000000000000000000" pitchFamily="2" charset="2"/>
              </a:rPr>
              <a:t> </a:t>
            </a:r>
            <a:r>
              <a:rPr lang="de-DE" sz="2000" b="1">
                <a:solidFill>
                  <a:srgbClr val="CC00CC"/>
                </a:solidFill>
              </a:rPr>
              <a:t>Athene hält die Aigis</a:t>
            </a:r>
          </a:p>
          <a:p>
            <a:pPr marL="457200" lvl="0" indent="-457200">
              <a:buFont typeface="Arial" panose="020B0604020202020204" pitchFamily="34" charset="0"/>
              <a:buChar char="•"/>
            </a:pPr>
            <a:r>
              <a:rPr lang="de-DE" sz="2000">
                <a:solidFill>
                  <a:schemeClr val="accent2">
                    <a:lumMod val="75000"/>
                  </a:schemeClr>
                </a:solidFill>
              </a:rPr>
              <a:t>Es gibt eine Gruppe „Große Götter“</a:t>
            </a:r>
          </a:p>
          <a:p>
            <a:pPr marL="457200" lvl="0" indent="-457200">
              <a:buFont typeface="Arial" panose="020B0604020202020204" pitchFamily="34" charset="0"/>
              <a:buChar char="•"/>
            </a:pPr>
            <a:r>
              <a:rPr lang="de-DE" sz="2000">
                <a:solidFill>
                  <a:schemeClr val="accent2">
                    <a:lumMod val="75000"/>
                  </a:schemeClr>
                </a:solidFill>
              </a:rPr>
              <a:t>Die „Großen Götter“ besitzen Palladia </a:t>
            </a:r>
          </a:p>
          <a:p>
            <a:pPr marL="457200" lvl="0" indent="-457200">
              <a:buFont typeface="Arial" panose="020B0604020202020204" pitchFamily="34" charset="0"/>
              <a:buChar char="•"/>
            </a:pPr>
            <a:r>
              <a:rPr lang="de-DE" sz="2000">
                <a:solidFill>
                  <a:schemeClr val="accent2">
                    <a:lumMod val="75000"/>
                  </a:schemeClr>
                </a:solidFill>
              </a:rPr>
              <a:t>[Athene bekommt die Palladia der „Großen Götter</a:t>
            </a:r>
            <a:r>
              <a:rPr lang="de-DE" sz="2000" smtClean="0">
                <a:solidFill>
                  <a:schemeClr val="accent2">
                    <a:lumMod val="75000"/>
                  </a:schemeClr>
                </a:solidFill>
              </a:rPr>
              <a:t>“]</a:t>
            </a:r>
          </a:p>
          <a:p>
            <a:pPr marL="457200" lvl="0" indent="-457200">
              <a:buFont typeface="Arial" panose="020B0604020202020204" pitchFamily="34" charset="0"/>
              <a:buChar char="•"/>
            </a:pPr>
            <a:r>
              <a:rPr lang="de-DE" sz="2000" b="1" smtClean="0">
                <a:solidFill>
                  <a:schemeClr val="accent2">
                    <a:lumMod val="75000"/>
                  </a:schemeClr>
                </a:solidFill>
              </a:rPr>
              <a:t>[</a:t>
            </a:r>
            <a:r>
              <a:rPr lang="de-DE" sz="2000" b="1">
                <a:solidFill>
                  <a:schemeClr val="accent2">
                    <a:lumMod val="75000"/>
                  </a:schemeClr>
                </a:solidFill>
                <a:sym typeface="Wingdings" panose="05000000000000000000" pitchFamily="2" charset="2"/>
              </a:rPr>
              <a:t> Athene besitzt Palladia]</a:t>
            </a:r>
            <a:endParaRPr lang="de-DE" sz="2000" b="1">
              <a:solidFill>
                <a:schemeClr val="accent2">
                  <a:lumMod val="75000"/>
                </a:schemeClr>
              </a:solidFill>
            </a:endParaRPr>
          </a:p>
          <a:p>
            <a:pPr marL="457200" indent="-457200">
              <a:buFont typeface="Arial" panose="020B0604020202020204" pitchFamily="34" charset="0"/>
              <a:buChar char="•"/>
            </a:pPr>
            <a:r>
              <a:rPr lang="de-DE" sz="2000">
                <a:solidFill>
                  <a:schemeClr val="accent6">
                    <a:lumMod val="75000"/>
                  </a:schemeClr>
                </a:solidFill>
              </a:rPr>
              <a:t>[Pallas zeugt eine Tochter namens Chryse]</a:t>
            </a:r>
          </a:p>
          <a:p>
            <a:pPr marL="457200" indent="-457200">
              <a:buFont typeface="Arial" panose="020B0604020202020204" pitchFamily="34" charset="0"/>
              <a:buChar char="•"/>
            </a:pPr>
            <a:r>
              <a:rPr lang="de-DE" sz="2000" b="1">
                <a:solidFill>
                  <a:schemeClr val="accent6">
                    <a:lumMod val="75000"/>
                  </a:schemeClr>
                </a:solidFill>
                <a:sym typeface="Wingdings" panose="05000000000000000000" pitchFamily="2" charset="2"/>
              </a:rPr>
              <a:t> </a:t>
            </a:r>
            <a:r>
              <a:rPr lang="de-DE" sz="2000" b="1">
                <a:solidFill>
                  <a:schemeClr val="accent6">
                    <a:lumMod val="75000"/>
                  </a:schemeClr>
                </a:solidFill>
              </a:rPr>
              <a:t>Chryse ist die Tochter von Pallas</a:t>
            </a:r>
          </a:p>
          <a:p>
            <a:pPr marL="457200" indent="-457200">
              <a:buFont typeface="Arial" panose="020B0604020202020204" pitchFamily="34" charset="0"/>
              <a:buChar char="•"/>
            </a:pPr>
            <a:r>
              <a:rPr lang="de-DE" sz="2000">
                <a:solidFill>
                  <a:srgbClr val="0070C0"/>
                </a:solidFill>
              </a:rPr>
              <a:t>Athene gibt Chryse die Palladia der „Großen Götter</a:t>
            </a:r>
            <a:r>
              <a:rPr lang="de-DE" sz="2000" smtClean="0">
                <a:solidFill>
                  <a:srgbClr val="0070C0"/>
                </a:solidFill>
              </a:rPr>
              <a:t>“</a:t>
            </a:r>
          </a:p>
          <a:p>
            <a:pPr marL="457200" indent="-457200">
              <a:buFont typeface="Arial" panose="020B0604020202020204" pitchFamily="34" charset="0"/>
              <a:buChar char="•"/>
            </a:pPr>
            <a:r>
              <a:rPr lang="de-DE" sz="2000" b="1" smtClean="0">
                <a:solidFill>
                  <a:srgbClr val="0070C0"/>
                </a:solidFill>
              </a:rPr>
              <a:t>[</a:t>
            </a:r>
            <a:r>
              <a:rPr lang="de-DE" sz="2000" b="1">
                <a:solidFill>
                  <a:srgbClr val="0070C0"/>
                </a:solidFill>
                <a:sym typeface="Wingdings" panose="05000000000000000000" pitchFamily="2" charset="2"/>
              </a:rPr>
              <a:t> Chryse besitzt Palladia]</a:t>
            </a:r>
            <a:endParaRPr lang="de-DE" sz="2000" b="1">
              <a:solidFill>
                <a:srgbClr val="0070C0"/>
              </a:solidFill>
            </a:endParaRPr>
          </a:p>
          <a:p>
            <a:pPr marL="457200" indent="-457200">
              <a:buFont typeface="Arial" panose="020B0604020202020204" pitchFamily="34" charset="0"/>
              <a:buChar char="•"/>
            </a:pPr>
            <a:r>
              <a:rPr lang="de-DE" sz="2000">
                <a:solidFill>
                  <a:srgbClr val="FF0000"/>
                </a:solidFill>
              </a:rPr>
              <a:t>Chryse bringt als Mitgift die Palladia der „Großen Götter“ mit zur Hochzeit</a:t>
            </a:r>
          </a:p>
          <a:p>
            <a:pPr marL="457200" indent="-457200">
              <a:buFont typeface="Arial" panose="020B0604020202020204" pitchFamily="34" charset="0"/>
              <a:buChar char="•"/>
            </a:pPr>
            <a:r>
              <a:rPr lang="de-DE" sz="2000">
                <a:solidFill>
                  <a:srgbClr val="FF0000"/>
                </a:solidFill>
              </a:rPr>
              <a:t>[Pallas] verheiratet Chryse mit Dardanos</a:t>
            </a:r>
          </a:p>
          <a:p>
            <a:pPr marL="457200" indent="-457200">
              <a:buFont typeface="Arial" panose="020B0604020202020204" pitchFamily="34" charset="0"/>
              <a:buChar char="•"/>
            </a:pPr>
            <a:r>
              <a:rPr lang="de-DE" sz="2000" b="1" smtClean="0">
                <a:solidFill>
                  <a:srgbClr val="FF0000"/>
                </a:solidFill>
              </a:rPr>
              <a:t>[</a:t>
            </a:r>
            <a:r>
              <a:rPr lang="de-DE" sz="2000" b="1" smtClean="0">
                <a:solidFill>
                  <a:srgbClr val="FF0000"/>
                </a:solidFill>
                <a:sym typeface="Wingdings" panose="05000000000000000000" pitchFamily="2" charset="2"/>
              </a:rPr>
              <a:t> </a:t>
            </a:r>
            <a:r>
              <a:rPr lang="de-DE" sz="2000" b="1" smtClean="0">
                <a:solidFill>
                  <a:srgbClr val="FF0000"/>
                </a:solidFill>
              </a:rPr>
              <a:t>Chryse </a:t>
            </a:r>
            <a:r>
              <a:rPr lang="de-DE" sz="2000" b="1">
                <a:solidFill>
                  <a:srgbClr val="FF0000"/>
                </a:solidFill>
              </a:rPr>
              <a:t>ist die Frau von Dardanos]</a:t>
            </a:r>
          </a:p>
          <a:p>
            <a:pPr marL="457200" indent="-457200">
              <a:buFont typeface="Arial" panose="020B0604020202020204" pitchFamily="34" charset="0"/>
              <a:buChar char="•"/>
            </a:pPr>
            <a:r>
              <a:rPr lang="de-DE" sz="2000" b="1" smtClean="0">
                <a:solidFill>
                  <a:srgbClr val="FF0000"/>
                </a:solidFill>
              </a:rPr>
              <a:t>[</a:t>
            </a:r>
            <a:r>
              <a:rPr lang="de-DE" sz="2000" b="1" smtClean="0">
                <a:solidFill>
                  <a:srgbClr val="FF0000"/>
                </a:solidFill>
                <a:sym typeface="Wingdings" panose="05000000000000000000" pitchFamily="2" charset="2"/>
              </a:rPr>
              <a:t> </a:t>
            </a:r>
            <a:r>
              <a:rPr lang="de-DE" sz="2000" b="1" smtClean="0">
                <a:solidFill>
                  <a:srgbClr val="FF0000"/>
                </a:solidFill>
              </a:rPr>
              <a:t>Dardanos besitzt die Palladia der „Großen Götter“]</a:t>
            </a:r>
            <a:endParaRPr lang="de-DE" sz="2200" b="1">
              <a:solidFill>
                <a:srgbClr val="FF0000"/>
              </a:solidFill>
            </a:endParaRPr>
          </a:p>
        </p:txBody>
      </p:sp>
      <p:cxnSp>
        <p:nvCxnSpPr>
          <p:cNvPr id="7" name="Gerade Verbindung mit Pfeil 6"/>
          <p:cNvCxnSpPr/>
          <p:nvPr/>
        </p:nvCxnSpPr>
        <p:spPr>
          <a:xfrm flipV="1">
            <a:off x="1985818" y="5412509"/>
            <a:ext cx="2961739" cy="4433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V="1">
            <a:off x="2078182" y="4405745"/>
            <a:ext cx="2869375" cy="49876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V="1">
            <a:off x="1985818" y="3703782"/>
            <a:ext cx="3048000" cy="32327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V="1">
            <a:off x="1985818" y="2835564"/>
            <a:ext cx="2961739" cy="267854"/>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1985818" y="1981201"/>
            <a:ext cx="2961739" cy="226290"/>
          </a:xfrm>
          <a:prstGeom prst="straightConnector1">
            <a:avLst/>
          </a:prstGeom>
          <a:ln w="571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866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smtClean="0"/>
              <a:t>Stoffgrenzen-Bestimmung</a:t>
            </a:r>
            <a:endParaRPr lang="de-DE" sz="3200"/>
          </a:p>
        </p:txBody>
      </p:sp>
      <p:sp>
        <p:nvSpPr>
          <p:cNvPr id="3" name="Inhaltsplatzhalter 2"/>
          <p:cNvSpPr>
            <a:spLocks noGrp="1"/>
          </p:cNvSpPr>
          <p:nvPr>
            <p:ph idx="1"/>
          </p:nvPr>
        </p:nvSpPr>
        <p:spPr>
          <a:xfrm>
            <a:off x="417945" y="1228436"/>
            <a:ext cx="4865255" cy="5482607"/>
          </a:xfrm>
        </p:spPr>
        <p:txBody>
          <a:bodyPr>
            <a:normAutofit/>
          </a:bodyPr>
          <a:lstStyle/>
          <a:p>
            <a:pPr lvl="0"/>
            <a:r>
              <a:rPr lang="en-US" sz="2400" b="1">
                <a:solidFill>
                  <a:prstClr val="black"/>
                </a:solidFill>
              </a:rPr>
              <a:t>Mythenkombination in der textlichen Konkretion:</a:t>
            </a:r>
          </a:p>
          <a:p>
            <a:r>
              <a:rPr lang="de-DE" sz="2400"/>
              <a:t>„</a:t>
            </a:r>
            <a:r>
              <a:rPr lang="de-DE" sz="2400">
                <a:solidFill>
                  <a:schemeClr val="accent6">
                    <a:lumMod val="75000"/>
                  </a:schemeClr>
                </a:solidFill>
              </a:rPr>
              <a:t>Als Chryse,</a:t>
            </a:r>
          </a:p>
          <a:p>
            <a:r>
              <a:rPr lang="de-DE" sz="2400">
                <a:solidFill>
                  <a:schemeClr val="accent6">
                    <a:lumMod val="75000"/>
                  </a:schemeClr>
                </a:solidFill>
              </a:rPr>
              <a:t>die Tochter von Pallas</a:t>
            </a:r>
            <a:r>
              <a:rPr lang="de-DE" sz="2400"/>
              <a:t>,</a:t>
            </a:r>
          </a:p>
          <a:p>
            <a:r>
              <a:rPr lang="de-DE" sz="2400">
                <a:solidFill>
                  <a:srgbClr val="FF0000"/>
                </a:solidFill>
              </a:rPr>
              <a:t>mit Dardanos vermählt wurde</a:t>
            </a:r>
            <a:r>
              <a:rPr lang="de-DE" sz="2400"/>
              <a:t>,</a:t>
            </a:r>
          </a:p>
          <a:p>
            <a:r>
              <a:rPr lang="de-DE" sz="2400">
                <a:solidFill>
                  <a:srgbClr val="FF0000"/>
                </a:solidFill>
              </a:rPr>
              <a:t>brachte sie als Mitgift </a:t>
            </a:r>
            <a:r>
              <a:rPr lang="de-DE" sz="2400">
                <a:solidFill>
                  <a:srgbClr val="0070C0"/>
                </a:solidFill>
              </a:rPr>
              <a:t>Gaben der</a:t>
            </a:r>
            <a:r>
              <a:rPr lang="de-DE" sz="2400">
                <a:solidFill>
                  <a:srgbClr val="CC00CC"/>
                </a:solidFill>
              </a:rPr>
              <a:t> Aigis-Halterin</a:t>
            </a:r>
            <a:r>
              <a:rPr lang="de-DE" sz="2400"/>
              <a:t> </a:t>
            </a:r>
            <a:r>
              <a:rPr lang="de-DE" sz="2400">
                <a:solidFill>
                  <a:srgbClr val="0070C0"/>
                </a:solidFill>
              </a:rPr>
              <a:t>Athene</a:t>
            </a:r>
            <a:r>
              <a:rPr lang="de-DE" sz="2400"/>
              <a:t>,</a:t>
            </a:r>
          </a:p>
          <a:p>
            <a:r>
              <a:rPr lang="de-DE" sz="2400">
                <a:solidFill>
                  <a:schemeClr val="accent2">
                    <a:lumMod val="75000"/>
                  </a:schemeClr>
                </a:solidFill>
              </a:rPr>
              <a:t>nämlich die Palladia der Großen Götter</a:t>
            </a:r>
            <a:r>
              <a:rPr lang="de-DE" sz="2400"/>
              <a:t>.“</a:t>
            </a:r>
            <a:endParaRPr lang="en-US" sz="2400" b="1">
              <a:solidFill>
                <a:srgbClr val="FF0000"/>
              </a:solidFill>
            </a:endParaRPr>
          </a:p>
          <a:p>
            <a:endParaRPr lang="en-US" sz="2400" b="1"/>
          </a:p>
          <a:p>
            <a:endParaRPr lang="en-US" sz="2400" b="1"/>
          </a:p>
          <a:p>
            <a:pPr lvl="0"/>
            <a:r>
              <a:rPr lang="de-DE" sz="1800">
                <a:solidFill>
                  <a:prstClr val="black"/>
                </a:solidFill>
              </a:rPr>
              <a:t>(vgl. Dion. Hal. </a:t>
            </a:r>
            <a:r>
              <a:rPr lang="de-DE" sz="1800" i="1">
                <a:solidFill>
                  <a:prstClr val="black"/>
                </a:solidFill>
              </a:rPr>
              <a:t>ant.</a:t>
            </a:r>
            <a:r>
              <a:rPr lang="de-DE" sz="1800">
                <a:solidFill>
                  <a:prstClr val="black"/>
                </a:solidFill>
              </a:rPr>
              <a:t> 1,68,3)</a:t>
            </a:r>
            <a:endParaRPr lang="en-US" sz="1800">
              <a:solidFill>
                <a:prstClr val="black"/>
              </a:solidFill>
            </a:endParaRPr>
          </a:p>
          <a:p>
            <a:endParaRPr lang="en-US" sz="2400" b="1"/>
          </a:p>
        </p:txBody>
      </p:sp>
      <p:sp>
        <p:nvSpPr>
          <p:cNvPr id="4" name="Foliennummernplatzhalter 3"/>
          <p:cNvSpPr>
            <a:spLocks noGrp="1"/>
          </p:cNvSpPr>
          <p:nvPr>
            <p:ph type="sldNum" sz="quarter" idx="12"/>
          </p:nvPr>
        </p:nvSpPr>
        <p:spPr/>
        <p:txBody>
          <a:bodyPr/>
          <a:lstStyle/>
          <a:p>
            <a:fld id="{5355A901-4199-4991-A34B-DA39B0381A69}" type="slidenum">
              <a:rPr lang="de-DE" smtClean="0"/>
              <a:pPr/>
              <a:t>24</a:t>
            </a:fld>
            <a:endParaRPr lang="de-DE"/>
          </a:p>
        </p:txBody>
      </p:sp>
      <p:sp>
        <p:nvSpPr>
          <p:cNvPr id="5" name="Textfeld 4"/>
          <p:cNvSpPr txBox="1"/>
          <p:nvPr/>
        </p:nvSpPr>
        <p:spPr>
          <a:xfrm>
            <a:off x="5052291" y="1191491"/>
            <a:ext cx="7204363" cy="5386090"/>
          </a:xfrm>
          <a:prstGeom prst="rect">
            <a:avLst/>
          </a:prstGeom>
          <a:noFill/>
        </p:spPr>
        <p:txBody>
          <a:bodyPr wrap="square" rtlCol="0">
            <a:spAutoFit/>
          </a:bodyPr>
          <a:lstStyle/>
          <a:p>
            <a:pPr lvl="0"/>
            <a:r>
              <a:rPr lang="de-DE" sz="2400" b="1" smtClean="0"/>
              <a:t>Stoffgrenzen-Bestimmung</a:t>
            </a:r>
            <a:r>
              <a:rPr lang="de-DE" sz="2400" smtClean="0"/>
              <a:t>:</a:t>
            </a:r>
            <a:endParaRPr lang="de-DE" sz="2400"/>
          </a:p>
          <a:p>
            <a:pPr marL="457200" indent="-457200">
              <a:buFont typeface="Arial" panose="020B0604020202020204" pitchFamily="34" charset="0"/>
              <a:buChar char="•"/>
            </a:pPr>
            <a:r>
              <a:rPr lang="de-DE" sz="2000">
                <a:solidFill>
                  <a:srgbClr val="CC00CC"/>
                </a:solidFill>
              </a:rPr>
              <a:t>[Athene bekommt die Aigis]</a:t>
            </a:r>
          </a:p>
          <a:p>
            <a:pPr marL="457200" indent="-457200">
              <a:buFont typeface="Arial" panose="020B0604020202020204" pitchFamily="34" charset="0"/>
              <a:buChar char="•"/>
            </a:pPr>
            <a:r>
              <a:rPr lang="de-DE" sz="2000" b="1">
                <a:solidFill>
                  <a:srgbClr val="CC00CC"/>
                </a:solidFill>
                <a:sym typeface="Wingdings" panose="05000000000000000000" pitchFamily="2" charset="2"/>
              </a:rPr>
              <a:t> </a:t>
            </a:r>
            <a:r>
              <a:rPr lang="de-DE" sz="2000" b="1">
                <a:solidFill>
                  <a:srgbClr val="CC00CC"/>
                </a:solidFill>
              </a:rPr>
              <a:t>Athene hält die Aigis 			</a:t>
            </a:r>
            <a:r>
              <a:rPr lang="de-DE" sz="2000" b="1" i="1">
                <a:solidFill>
                  <a:srgbClr val="CC00CC"/>
                </a:solidFill>
              </a:rPr>
              <a:t>{Mythos A}</a:t>
            </a:r>
          </a:p>
          <a:p>
            <a:pPr marL="457200" lvl="0" indent="-457200">
              <a:buFont typeface="Arial" panose="020B0604020202020204" pitchFamily="34" charset="0"/>
              <a:buChar char="•"/>
            </a:pPr>
            <a:r>
              <a:rPr lang="de-DE" sz="2000">
                <a:solidFill>
                  <a:schemeClr val="accent2">
                    <a:lumMod val="75000"/>
                  </a:schemeClr>
                </a:solidFill>
              </a:rPr>
              <a:t>Es gibt eine Gruppe „Große Götter“</a:t>
            </a:r>
          </a:p>
          <a:p>
            <a:pPr marL="457200" lvl="0" indent="-457200">
              <a:buFont typeface="Arial" panose="020B0604020202020204" pitchFamily="34" charset="0"/>
              <a:buChar char="•"/>
            </a:pPr>
            <a:r>
              <a:rPr lang="de-DE" sz="2000">
                <a:solidFill>
                  <a:schemeClr val="accent2">
                    <a:lumMod val="75000"/>
                  </a:schemeClr>
                </a:solidFill>
              </a:rPr>
              <a:t>Die „Großen Götter“ besitzen Palladia </a:t>
            </a:r>
          </a:p>
          <a:p>
            <a:pPr marL="457200" lvl="0" indent="-457200">
              <a:buFont typeface="Arial" panose="020B0604020202020204" pitchFamily="34" charset="0"/>
              <a:buChar char="•"/>
            </a:pPr>
            <a:r>
              <a:rPr lang="de-DE" sz="2000">
                <a:solidFill>
                  <a:schemeClr val="accent2">
                    <a:lumMod val="75000"/>
                  </a:schemeClr>
                </a:solidFill>
              </a:rPr>
              <a:t>[Athene bekommt die Palladia der „Großen Götter“] </a:t>
            </a:r>
            <a:r>
              <a:rPr lang="de-DE" sz="2000" b="1">
                <a:solidFill>
                  <a:schemeClr val="accent2">
                    <a:lumMod val="75000"/>
                  </a:schemeClr>
                </a:solidFill>
              </a:rPr>
              <a:t>[</a:t>
            </a:r>
            <a:r>
              <a:rPr lang="de-DE" sz="2000" b="1">
                <a:solidFill>
                  <a:schemeClr val="accent2">
                    <a:lumMod val="75000"/>
                  </a:schemeClr>
                </a:solidFill>
                <a:sym typeface="Wingdings" panose="05000000000000000000" pitchFamily="2" charset="2"/>
              </a:rPr>
              <a:t></a:t>
            </a:r>
            <a:r>
              <a:rPr lang="de-DE" sz="2000" b="1">
                <a:solidFill>
                  <a:schemeClr val="accent2">
                    <a:lumMod val="75000"/>
                  </a:schemeClr>
                </a:solidFill>
              </a:rPr>
              <a:t>Athene besitzt Palladia] 		</a:t>
            </a:r>
            <a:r>
              <a:rPr lang="de-DE" sz="2000" b="1" smtClean="0">
                <a:solidFill>
                  <a:schemeClr val="accent2">
                    <a:lumMod val="75000"/>
                  </a:schemeClr>
                </a:solidFill>
              </a:rPr>
              <a:t>	</a:t>
            </a:r>
            <a:r>
              <a:rPr lang="de-DE" sz="2000" b="1" i="1" smtClean="0">
                <a:solidFill>
                  <a:schemeClr val="accent2">
                    <a:lumMod val="75000"/>
                  </a:schemeClr>
                </a:solidFill>
              </a:rPr>
              <a:t>{</a:t>
            </a:r>
            <a:r>
              <a:rPr lang="de-DE" sz="2000" b="1" i="1">
                <a:solidFill>
                  <a:schemeClr val="accent2">
                    <a:lumMod val="75000"/>
                  </a:schemeClr>
                </a:solidFill>
              </a:rPr>
              <a:t>Mythos B}</a:t>
            </a:r>
          </a:p>
          <a:p>
            <a:pPr marL="457200" indent="-457200">
              <a:buFont typeface="Arial" panose="020B0604020202020204" pitchFamily="34" charset="0"/>
              <a:buChar char="•"/>
            </a:pPr>
            <a:r>
              <a:rPr lang="de-DE" sz="2000">
                <a:solidFill>
                  <a:schemeClr val="accent6">
                    <a:lumMod val="75000"/>
                  </a:schemeClr>
                </a:solidFill>
              </a:rPr>
              <a:t>[Pallas zeugt eine Tochter namens Chryse]</a:t>
            </a:r>
          </a:p>
          <a:p>
            <a:pPr marL="457200" indent="-457200">
              <a:buFont typeface="Arial" panose="020B0604020202020204" pitchFamily="34" charset="0"/>
              <a:buChar char="•"/>
            </a:pPr>
            <a:r>
              <a:rPr lang="de-DE" sz="2000" b="1">
                <a:solidFill>
                  <a:schemeClr val="accent6">
                    <a:lumMod val="75000"/>
                  </a:schemeClr>
                </a:solidFill>
                <a:sym typeface="Wingdings" panose="05000000000000000000" pitchFamily="2" charset="2"/>
              </a:rPr>
              <a:t> </a:t>
            </a:r>
            <a:r>
              <a:rPr lang="de-DE" sz="2000" b="1">
                <a:solidFill>
                  <a:schemeClr val="accent6">
                    <a:lumMod val="75000"/>
                  </a:schemeClr>
                </a:solidFill>
              </a:rPr>
              <a:t>Chryse ist die Tochter von Pallas 	</a:t>
            </a:r>
            <a:r>
              <a:rPr lang="de-DE" sz="2000" b="1" i="1">
                <a:solidFill>
                  <a:schemeClr val="accent6">
                    <a:lumMod val="75000"/>
                  </a:schemeClr>
                </a:solidFill>
              </a:rPr>
              <a:t>{Mythos C}</a:t>
            </a:r>
          </a:p>
          <a:p>
            <a:pPr marL="457200" indent="-457200">
              <a:buFont typeface="Arial" panose="020B0604020202020204" pitchFamily="34" charset="0"/>
              <a:buChar char="•"/>
            </a:pPr>
            <a:r>
              <a:rPr lang="de-DE" sz="2000">
                <a:solidFill>
                  <a:srgbClr val="0070C0"/>
                </a:solidFill>
              </a:rPr>
              <a:t>Athene gibt Chryse die Palladia der „Großen Götter</a:t>
            </a:r>
            <a:r>
              <a:rPr lang="de-DE" sz="2000" smtClean="0">
                <a:solidFill>
                  <a:srgbClr val="0070C0"/>
                </a:solidFill>
              </a:rPr>
              <a:t>“</a:t>
            </a:r>
          </a:p>
          <a:p>
            <a:pPr marL="457200" indent="-457200">
              <a:buFont typeface="Arial" panose="020B0604020202020204" pitchFamily="34" charset="0"/>
              <a:buChar char="•"/>
            </a:pPr>
            <a:r>
              <a:rPr lang="de-DE" sz="2000" b="1" smtClean="0">
                <a:solidFill>
                  <a:srgbClr val="0070C0"/>
                </a:solidFill>
              </a:rPr>
              <a:t>[</a:t>
            </a:r>
            <a:r>
              <a:rPr lang="de-DE" sz="2000" b="1">
                <a:solidFill>
                  <a:srgbClr val="0070C0"/>
                </a:solidFill>
                <a:sym typeface="Wingdings" panose="05000000000000000000" pitchFamily="2" charset="2"/>
              </a:rPr>
              <a:t></a:t>
            </a:r>
            <a:r>
              <a:rPr lang="de-DE" sz="2000" b="1">
                <a:solidFill>
                  <a:srgbClr val="0070C0"/>
                </a:solidFill>
              </a:rPr>
              <a:t> Chryse besitzt Palladia] 		</a:t>
            </a:r>
            <a:r>
              <a:rPr lang="de-DE" sz="2000" b="1" i="1">
                <a:solidFill>
                  <a:srgbClr val="0070C0"/>
                </a:solidFill>
              </a:rPr>
              <a:t>{Mythos D}</a:t>
            </a:r>
          </a:p>
          <a:p>
            <a:pPr marL="457200" indent="-457200">
              <a:buFont typeface="Arial" panose="020B0604020202020204" pitchFamily="34" charset="0"/>
              <a:buChar char="•"/>
            </a:pPr>
            <a:r>
              <a:rPr lang="de-DE" sz="2000">
                <a:solidFill>
                  <a:srgbClr val="FF0000"/>
                </a:solidFill>
              </a:rPr>
              <a:t>Chryse bringt als Mitgift die Palladia der „Großen Götter“ mit zur Hochzeit</a:t>
            </a:r>
          </a:p>
          <a:p>
            <a:pPr marL="457200" indent="-457200">
              <a:buFont typeface="Arial" panose="020B0604020202020204" pitchFamily="34" charset="0"/>
              <a:buChar char="•"/>
            </a:pPr>
            <a:r>
              <a:rPr lang="de-DE" sz="2000">
                <a:solidFill>
                  <a:srgbClr val="FF0000"/>
                </a:solidFill>
              </a:rPr>
              <a:t>[Pallas] verheiratet Chryse mit Dardanos</a:t>
            </a:r>
          </a:p>
          <a:p>
            <a:pPr marL="457200" indent="-457200">
              <a:buFont typeface="Arial" panose="020B0604020202020204" pitchFamily="34" charset="0"/>
              <a:buChar char="•"/>
            </a:pPr>
            <a:r>
              <a:rPr lang="de-DE" sz="2000" b="1">
                <a:solidFill>
                  <a:srgbClr val="FF0000"/>
                </a:solidFill>
              </a:rPr>
              <a:t>[</a:t>
            </a:r>
            <a:r>
              <a:rPr lang="de-DE" sz="2000" b="1">
                <a:solidFill>
                  <a:srgbClr val="FF0000"/>
                </a:solidFill>
                <a:sym typeface="Wingdings" panose="05000000000000000000" pitchFamily="2" charset="2"/>
              </a:rPr>
              <a:t> </a:t>
            </a:r>
            <a:r>
              <a:rPr lang="de-DE" sz="2000" b="1">
                <a:solidFill>
                  <a:srgbClr val="FF0000"/>
                </a:solidFill>
              </a:rPr>
              <a:t>Chryse ist die Frau von Dardanos]</a:t>
            </a:r>
          </a:p>
          <a:p>
            <a:pPr marL="457200" indent="-457200">
              <a:buFont typeface="Arial" panose="020B0604020202020204" pitchFamily="34" charset="0"/>
              <a:buChar char="•"/>
            </a:pPr>
            <a:r>
              <a:rPr lang="de-DE" sz="2000" b="1" smtClean="0">
                <a:solidFill>
                  <a:srgbClr val="FF0000"/>
                </a:solidFill>
              </a:rPr>
              <a:t>[</a:t>
            </a:r>
            <a:r>
              <a:rPr lang="de-DE" sz="2000" b="1">
                <a:solidFill>
                  <a:srgbClr val="FF0000"/>
                </a:solidFill>
                <a:sym typeface="Wingdings" panose="05000000000000000000" pitchFamily="2" charset="2"/>
              </a:rPr>
              <a:t> </a:t>
            </a:r>
            <a:r>
              <a:rPr lang="de-DE" sz="2000" b="1">
                <a:solidFill>
                  <a:srgbClr val="FF0000"/>
                </a:solidFill>
              </a:rPr>
              <a:t>Dardanos besitzt die Palladia der „Großen Götter“] 					</a:t>
            </a:r>
            <a:r>
              <a:rPr lang="de-DE" sz="2000" b="1" smtClean="0">
                <a:solidFill>
                  <a:srgbClr val="FF0000"/>
                </a:solidFill>
              </a:rPr>
              <a:t>	</a:t>
            </a:r>
            <a:r>
              <a:rPr lang="de-DE" sz="2000" b="1" i="1" smtClean="0">
                <a:solidFill>
                  <a:srgbClr val="FF0000"/>
                </a:solidFill>
              </a:rPr>
              <a:t>{</a:t>
            </a:r>
            <a:r>
              <a:rPr lang="de-DE" sz="2000" b="1" i="1">
                <a:solidFill>
                  <a:srgbClr val="FF0000"/>
                </a:solidFill>
              </a:rPr>
              <a:t>Mythos E}</a:t>
            </a:r>
            <a:endParaRPr lang="de-DE" sz="2200" b="1" i="1">
              <a:solidFill>
                <a:srgbClr val="FF0000"/>
              </a:solidFill>
            </a:endParaRPr>
          </a:p>
        </p:txBody>
      </p:sp>
    </p:spTree>
    <p:extLst>
      <p:ext uri="{BB962C8B-B14F-4D97-AF65-F5344CB8AC3E}">
        <p14:creationId xmlns:p14="http://schemas.microsoft.com/office/powerpoint/2010/main" val="245405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a:t>Sequenzanalyse</a:t>
            </a:r>
          </a:p>
        </p:txBody>
      </p:sp>
      <p:sp>
        <p:nvSpPr>
          <p:cNvPr id="3" name="Untertitel 2"/>
          <p:cNvSpPr>
            <a:spLocks noGrp="1"/>
          </p:cNvSpPr>
          <p:nvPr>
            <p:ph type="subTitle" idx="1"/>
          </p:nvPr>
        </p:nvSpPr>
        <p:spPr/>
        <p:txBody>
          <a:bodyPr/>
          <a:lstStyle/>
          <a:p>
            <a:r>
              <a:rPr lang="de-DE" smtClean="0"/>
              <a:t>2. Stoffumfangs-Bestimmung</a:t>
            </a:r>
            <a:endParaRPr lang="de-DE"/>
          </a:p>
        </p:txBody>
      </p:sp>
    </p:spTree>
    <p:extLst>
      <p:ext uri="{BB962C8B-B14F-4D97-AF65-F5344CB8AC3E}">
        <p14:creationId xmlns:p14="http://schemas.microsoft.com/office/powerpoint/2010/main" val="3565223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200">
                <a:solidFill>
                  <a:prstClr val="black"/>
                </a:solidFill>
              </a:rPr>
              <a:t>2. Stoffumfangs-Bestimmung</a:t>
            </a:r>
            <a:endParaRPr lang="de-DE"/>
          </a:p>
        </p:txBody>
      </p:sp>
      <p:sp>
        <p:nvSpPr>
          <p:cNvPr id="3" name="Inhaltsplatzhalter 2"/>
          <p:cNvSpPr>
            <a:spLocks noGrp="1"/>
          </p:cNvSpPr>
          <p:nvPr>
            <p:ph idx="1"/>
          </p:nvPr>
        </p:nvSpPr>
        <p:spPr/>
        <p:txBody>
          <a:bodyPr>
            <a:normAutofit/>
          </a:bodyPr>
          <a:lstStyle/>
          <a:p>
            <a:r>
              <a:rPr lang="de-DE" sz="2600" b="1"/>
              <a:t>Wieviel</a:t>
            </a:r>
            <a:r>
              <a:rPr lang="de-DE" sz="2600"/>
              <a:t> wird von einer bestimmten Erzählstoff-Variante in der medialen Konkretion überhaupt erzählt?</a:t>
            </a:r>
          </a:p>
          <a:p>
            <a:endParaRPr lang="de-DE" sz="2600"/>
          </a:p>
          <a:p>
            <a:r>
              <a:rPr lang="de-DE" sz="2600" b="1"/>
              <a:t>Ziel</a:t>
            </a:r>
            <a:r>
              <a:rPr lang="de-DE" sz="2600"/>
              <a:t> ist </a:t>
            </a:r>
            <a:r>
              <a:rPr lang="de-DE" sz="2600" i="1"/>
              <a:t>nicht</a:t>
            </a:r>
            <a:r>
              <a:rPr lang="de-DE" sz="2600"/>
              <a:t> Rekonstruktion einer Glanz-, Ur-, Minimal- oder Standard-Version „DES“ Mythos XY, sondern</a:t>
            </a:r>
          </a:p>
          <a:p>
            <a:r>
              <a:rPr lang="de-DE" sz="2600">
                <a:sym typeface="Wingdings" panose="05000000000000000000" pitchFamily="2" charset="2"/>
              </a:rPr>
              <a:t> </a:t>
            </a:r>
            <a:r>
              <a:rPr lang="de-DE" sz="2600" b="1"/>
              <a:t>Einschätzung der Vollständigkeit</a:t>
            </a:r>
            <a:r>
              <a:rPr lang="de-DE" sz="2600"/>
              <a:t> einer einzelnen Erzählstoff-Variante in einer konkret vorliegenden, medialen </a:t>
            </a:r>
            <a:r>
              <a:rPr lang="de-DE" sz="2600" smtClean="0"/>
              <a:t>Konkretion</a:t>
            </a:r>
          </a:p>
          <a:p>
            <a:pPr>
              <a:lnSpc>
                <a:spcPct val="100000"/>
              </a:lnSpc>
              <a:spcBef>
                <a:spcPts val="0"/>
              </a:spcBef>
            </a:pPr>
            <a:r>
              <a:rPr lang="de-DE" sz="2600" smtClean="0"/>
              <a:t>(da </a:t>
            </a:r>
            <a:r>
              <a:rPr lang="de-DE" sz="2600" b="1" i="1" smtClean="0"/>
              <a:t>immer</a:t>
            </a:r>
            <a:r>
              <a:rPr lang="de-DE" sz="2600" smtClean="0"/>
              <a:t> nur </a:t>
            </a:r>
            <a:r>
              <a:rPr lang="de-DE" sz="2600" b="1" i="1" smtClean="0"/>
              <a:t>ausschnitthaft</a:t>
            </a:r>
            <a:r>
              <a:rPr lang="de-DE" sz="2600" smtClean="0"/>
              <a:t> erzählt wird)</a:t>
            </a:r>
            <a:endParaRPr lang="de-DE" sz="2600"/>
          </a:p>
          <a:p>
            <a:endParaRPr lang="de-DE" sz="2600"/>
          </a:p>
        </p:txBody>
      </p:sp>
      <p:sp>
        <p:nvSpPr>
          <p:cNvPr id="4" name="Foliennummernplatzhalter 3"/>
          <p:cNvSpPr>
            <a:spLocks noGrp="1"/>
          </p:cNvSpPr>
          <p:nvPr>
            <p:ph type="sldNum" sz="quarter" idx="12"/>
          </p:nvPr>
        </p:nvSpPr>
        <p:spPr/>
        <p:txBody>
          <a:bodyPr/>
          <a:lstStyle/>
          <a:p>
            <a:fld id="{5355A901-4199-4991-A34B-DA39B0381A69}" type="slidenum">
              <a:rPr lang="de-DE" smtClean="0">
                <a:solidFill>
                  <a:srgbClr val="5B9BD5">
                    <a:lumMod val="60000"/>
                    <a:lumOff val="40000"/>
                  </a:srgbClr>
                </a:solidFill>
              </a:rPr>
              <a:pPr/>
              <a:t>26</a:t>
            </a:fld>
            <a:endParaRPr lang="de-DE">
              <a:solidFill>
                <a:srgbClr val="5B9BD5">
                  <a:lumMod val="60000"/>
                  <a:lumOff val="40000"/>
                </a:srgbClr>
              </a:solidFill>
            </a:endParaRPr>
          </a:p>
        </p:txBody>
      </p:sp>
    </p:spTree>
    <p:extLst>
      <p:ext uri="{BB962C8B-B14F-4D97-AF65-F5344CB8AC3E}">
        <p14:creationId xmlns:p14="http://schemas.microsoft.com/office/powerpoint/2010/main" val="76673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200">
                <a:solidFill>
                  <a:prstClr val="black"/>
                </a:solidFill>
              </a:rPr>
              <a:t>2. Stoffumfangs-Bestimmung</a:t>
            </a:r>
            <a:endParaRPr lang="de-DE"/>
          </a:p>
        </p:txBody>
      </p:sp>
      <p:sp>
        <p:nvSpPr>
          <p:cNvPr id="3" name="Inhaltsplatzhalter 2"/>
          <p:cNvSpPr>
            <a:spLocks noGrp="1"/>
          </p:cNvSpPr>
          <p:nvPr>
            <p:ph idx="1"/>
          </p:nvPr>
        </p:nvSpPr>
        <p:spPr/>
        <p:txBody>
          <a:bodyPr>
            <a:normAutofit/>
          </a:bodyPr>
          <a:lstStyle/>
          <a:p>
            <a:pPr>
              <a:spcAft>
                <a:spcPts val="1800"/>
              </a:spcAft>
            </a:pPr>
            <a:r>
              <a:rPr lang="de-DE" sz="2600"/>
              <a:t>Wichtige </a:t>
            </a:r>
            <a:r>
              <a:rPr lang="de-DE" sz="2600" b="1"/>
              <a:t>Kriterien für Stoffumfangs-Bestimmung</a:t>
            </a:r>
            <a:r>
              <a:rPr lang="de-DE" sz="2600"/>
              <a:t> auf Grundlage der Mythostheorie:</a:t>
            </a:r>
          </a:p>
          <a:p>
            <a:pPr marL="457200" indent="-457200">
              <a:buFont typeface="Arial" panose="020B0604020202020204" pitchFamily="34" charset="0"/>
              <a:buChar char="•"/>
            </a:pPr>
            <a:r>
              <a:rPr lang="de-DE" sz="2400" smtClean="0"/>
              <a:t>Mythen </a:t>
            </a:r>
            <a:r>
              <a:rPr lang="de-DE" sz="2400"/>
              <a:t>behandeln etwas </a:t>
            </a:r>
            <a:r>
              <a:rPr lang="de-DE" sz="2400" b="1" i="1"/>
              <a:t>Bedeutsames</a:t>
            </a:r>
          </a:p>
          <a:p>
            <a:pPr marL="457200" indent="-457200">
              <a:buFont typeface="Arial" panose="020B0604020202020204" pitchFamily="34" charset="0"/>
              <a:buChar char="•"/>
            </a:pPr>
            <a:r>
              <a:rPr lang="de-DE" sz="2400"/>
              <a:t>hinsichtlich dieses Bedeutsamen gibt es ein bestimmtes </a:t>
            </a:r>
            <a:r>
              <a:rPr lang="de-DE" sz="2400" b="1" i="1"/>
              <a:t>Problem</a:t>
            </a:r>
          </a:p>
          <a:p>
            <a:pPr marL="457200" indent="-457200">
              <a:buFont typeface="Arial" panose="020B0604020202020204" pitchFamily="34" charset="0"/>
              <a:buChar char="•"/>
            </a:pPr>
            <a:r>
              <a:rPr lang="de-DE" sz="2400"/>
              <a:t>Mythen erzählen von der </a:t>
            </a:r>
            <a:r>
              <a:rPr lang="de-DE" sz="2400" b="1" i="1"/>
              <a:t>Problembehandlung</a:t>
            </a:r>
          </a:p>
          <a:p>
            <a:pPr marL="457200" indent="-457200">
              <a:buFont typeface="Arial" panose="020B0604020202020204" pitchFamily="34" charset="0"/>
              <a:buChar char="•"/>
            </a:pPr>
            <a:r>
              <a:rPr lang="de-DE" sz="2400"/>
              <a:t>Mythen enden stets mit einer </a:t>
            </a:r>
            <a:r>
              <a:rPr lang="de-DE" sz="2400" b="1" i="1"/>
              <a:t>Problemlösung</a:t>
            </a:r>
          </a:p>
          <a:p>
            <a:endParaRPr lang="de-DE" sz="2400"/>
          </a:p>
          <a:p>
            <a:r>
              <a:rPr lang="de-DE" sz="2400">
                <a:sym typeface="Wingdings" panose="05000000000000000000" pitchFamily="2" charset="2"/>
              </a:rPr>
              <a:t> </a:t>
            </a:r>
            <a:r>
              <a:rPr lang="de-DE" sz="2400"/>
              <a:t>Mythen enden nicht in einer Aporie (wäre für Erzählstoff-Art „Mythos“ völlig untypisch), denn diese Stoffe </a:t>
            </a:r>
            <a:r>
              <a:rPr lang="de-DE" sz="2400" b="1"/>
              <a:t>dienen der Welterklärung und Weltbewältigung</a:t>
            </a:r>
            <a:r>
              <a:rPr lang="de-DE" sz="2400"/>
              <a:t> und können daher nicht in einer Welt-Problematisierung </a:t>
            </a:r>
            <a:r>
              <a:rPr lang="de-DE" sz="2400" i="1"/>
              <a:t>enden</a:t>
            </a:r>
            <a:r>
              <a:rPr lang="de-DE" sz="2400"/>
              <a:t>!</a:t>
            </a:r>
          </a:p>
          <a:p>
            <a:pPr marL="1257300" lvl="1" indent="-457200">
              <a:buFont typeface="Arial" panose="020B0604020202020204" pitchFamily="34" charset="0"/>
              <a:buChar char="•"/>
            </a:pPr>
            <a:r>
              <a:rPr lang="de-DE" sz="2000" smtClean="0"/>
              <a:t>auch ein „</a:t>
            </a:r>
            <a:r>
              <a:rPr lang="de-DE" sz="2000" i="1" smtClean="0"/>
              <a:t>schlechtes</a:t>
            </a:r>
            <a:r>
              <a:rPr lang="de-DE" sz="2000" smtClean="0"/>
              <a:t>“ Ende kann eine Problemlösung bzw. Erklärung sein!</a:t>
            </a:r>
          </a:p>
          <a:p>
            <a:pPr marL="1257300" lvl="1" indent="-457200">
              <a:buFont typeface="Arial" panose="020B0604020202020204" pitchFamily="34" charset="0"/>
              <a:buChar char="•"/>
            </a:pPr>
            <a:r>
              <a:rPr lang="de-DE" sz="2000" smtClean="0"/>
              <a:t>hier kommt es auf die Perspektive an (theozentrisch vs. anthropozentrisch)!</a:t>
            </a:r>
            <a:endParaRPr lang="de-DE" sz="2000"/>
          </a:p>
          <a:p>
            <a:pPr lvl="0"/>
            <a:r>
              <a:rPr lang="de-DE" sz="1400" smtClean="0">
                <a:solidFill>
                  <a:prstClr val="black"/>
                </a:solidFill>
              </a:rPr>
              <a:t>Zum </a:t>
            </a:r>
            <a:r>
              <a:rPr lang="de-DE" sz="1400">
                <a:solidFill>
                  <a:prstClr val="black"/>
                </a:solidFill>
              </a:rPr>
              <a:t>grundlegenden „mythischen Dreischritt“ Problem </a:t>
            </a:r>
            <a:r>
              <a:rPr lang="de-DE" sz="1400">
                <a:solidFill>
                  <a:prstClr val="black"/>
                </a:solidFill>
                <a:sym typeface="Wingdings" panose="05000000000000000000" pitchFamily="2" charset="2"/>
              </a:rPr>
              <a:t> Problembehandlung  Problemlösung (nicht Aporie) </a:t>
            </a:r>
            <a:r>
              <a:rPr lang="de-DE" sz="1400">
                <a:solidFill>
                  <a:prstClr val="black"/>
                </a:solidFill>
              </a:rPr>
              <a:t>s. C. Zgoll 2019, 154 und 402.</a:t>
            </a:r>
          </a:p>
          <a:p>
            <a:endParaRPr lang="de-DE" sz="2400"/>
          </a:p>
        </p:txBody>
      </p:sp>
      <p:sp>
        <p:nvSpPr>
          <p:cNvPr id="4" name="Foliennummernplatzhalter 3"/>
          <p:cNvSpPr>
            <a:spLocks noGrp="1"/>
          </p:cNvSpPr>
          <p:nvPr>
            <p:ph type="sldNum" sz="quarter" idx="12"/>
          </p:nvPr>
        </p:nvSpPr>
        <p:spPr/>
        <p:txBody>
          <a:bodyPr/>
          <a:lstStyle/>
          <a:p>
            <a:fld id="{5355A901-4199-4991-A34B-DA39B0381A69}" type="slidenum">
              <a:rPr lang="de-DE" smtClean="0">
                <a:solidFill>
                  <a:srgbClr val="5B9BD5">
                    <a:lumMod val="60000"/>
                    <a:lumOff val="40000"/>
                  </a:srgbClr>
                </a:solidFill>
              </a:rPr>
              <a:pPr/>
              <a:t>27</a:t>
            </a:fld>
            <a:endParaRPr lang="de-DE">
              <a:solidFill>
                <a:srgbClr val="5B9BD5">
                  <a:lumMod val="60000"/>
                  <a:lumOff val="40000"/>
                </a:srgbClr>
              </a:solidFill>
            </a:endParaRPr>
          </a:p>
        </p:txBody>
      </p:sp>
    </p:spTree>
    <p:extLst>
      <p:ext uri="{BB962C8B-B14F-4D97-AF65-F5344CB8AC3E}">
        <p14:creationId xmlns:p14="http://schemas.microsoft.com/office/powerpoint/2010/main" val="32804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spcAft>
                <a:spcPts val="1800"/>
              </a:spcAft>
            </a:pPr>
            <a:r>
              <a:rPr lang="de-DE" sz="2800" b="1"/>
              <a:t>Plausibilitäts-Kriterien:</a:t>
            </a:r>
          </a:p>
          <a:p>
            <a:r>
              <a:rPr lang="de-DE" sz="2600" b="1"/>
              <a:t>1. </a:t>
            </a:r>
            <a:r>
              <a:rPr lang="de-DE" sz="2600"/>
              <a:t>Überprüfung der Vollständigkeit des </a:t>
            </a:r>
            <a:r>
              <a:rPr lang="de-DE" sz="2600" b="1"/>
              <a:t>Dreischritts </a:t>
            </a:r>
          </a:p>
          <a:p>
            <a:pPr>
              <a:spcAft>
                <a:spcPts val="1800"/>
              </a:spcAft>
            </a:pPr>
            <a:r>
              <a:rPr lang="de-DE" sz="2600"/>
              <a:t>	</a:t>
            </a:r>
            <a:r>
              <a:rPr lang="de-DE" sz="2600" b="1"/>
              <a:t>Problem </a:t>
            </a:r>
            <a:r>
              <a:rPr lang="de-DE" sz="2600" b="1">
                <a:sym typeface="Wingdings" panose="05000000000000000000" pitchFamily="2" charset="2"/>
              </a:rPr>
              <a:t></a:t>
            </a:r>
            <a:r>
              <a:rPr lang="de-DE" sz="2600" b="1"/>
              <a:t> Bearbeitung des Problems </a:t>
            </a:r>
            <a:r>
              <a:rPr lang="de-DE" sz="2600" b="1">
                <a:sym typeface="Wingdings" panose="05000000000000000000" pitchFamily="2" charset="2"/>
              </a:rPr>
              <a:t></a:t>
            </a:r>
            <a:r>
              <a:rPr lang="de-DE" sz="2600" b="1"/>
              <a:t> Lösung</a:t>
            </a:r>
          </a:p>
          <a:p>
            <a:r>
              <a:rPr lang="de-DE" sz="2400">
                <a:sym typeface="Wingdings" panose="05000000000000000000" pitchFamily="2" charset="2"/>
              </a:rPr>
              <a:t> </a:t>
            </a:r>
            <a:r>
              <a:rPr lang="de-DE" sz="2400"/>
              <a:t>Wichtigkeit der Bestimmung </a:t>
            </a:r>
            <a:r>
              <a:rPr lang="de-DE" sz="2400" b="1" smtClean="0">
                <a:solidFill>
                  <a:srgbClr val="FF0000"/>
                </a:solidFill>
              </a:rPr>
              <a:t>resultativer Hyleme</a:t>
            </a:r>
            <a:r>
              <a:rPr lang="de-DE" sz="2400" smtClean="0"/>
              <a:t> (oft nicht explizit erzählt!)!</a:t>
            </a:r>
            <a:endParaRPr lang="de-DE" sz="2400"/>
          </a:p>
          <a:p>
            <a:endParaRPr lang="de-DE" sz="2600"/>
          </a:p>
          <a:p>
            <a:r>
              <a:rPr lang="de-DE" sz="2600" b="1"/>
              <a:t>2. Vergleiche: </a:t>
            </a:r>
          </a:p>
          <a:p>
            <a:pPr marL="457200" indent="-457200">
              <a:buFont typeface="Arial" panose="020B0604020202020204" pitchFamily="34" charset="0"/>
              <a:buChar char="•"/>
            </a:pPr>
            <a:r>
              <a:rPr lang="de-DE" sz="2600"/>
              <a:t>mit Stoffvarianten </a:t>
            </a:r>
            <a:r>
              <a:rPr lang="de-DE" sz="2600" i="1"/>
              <a:t>desselben</a:t>
            </a:r>
            <a:r>
              <a:rPr lang="de-DE" sz="2600"/>
              <a:t> Stoffes</a:t>
            </a:r>
          </a:p>
          <a:p>
            <a:pPr marL="457200" indent="-457200">
              <a:buFont typeface="Arial" panose="020B0604020202020204" pitchFamily="34" charset="0"/>
              <a:buChar char="•"/>
            </a:pPr>
            <a:r>
              <a:rPr lang="de-DE" sz="2600"/>
              <a:t>mit Stoffvarianten strukturell oder thematisch </a:t>
            </a:r>
            <a:r>
              <a:rPr lang="de-DE" sz="2600" i="1"/>
              <a:t>ähnlicher</a:t>
            </a:r>
            <a:r>
              <a:rPr lang="de-DE" sz="2600"/>
              <a:t> Stoffe</a:t>
            </a:r>
          </a:p>
          <a:p>
            <a:endParaRPr lang="de-DE" sz="2800"/>
          </a:p>
        </p:txBody>
      </p:sp>
      <p:sp>
        <p:nvSpPr>
          <p:cNvPr id="4" name="Foliennummernplatzhalter 3"/>
          <p:cNvSpPr>
            <a:spLocks noGrp="1"/>
          </p:cNvSpPr>
          <p:nvPr>
            <p:ph type="sldNum" sz="quarter" idx="12"/>
          </p:nvPr>
        </p:nvSpPr>
        <p:spPr/>
        <p:txBody>
          <a:bodyPr/>
          <a:lstStyle/>
          <a:p>
            <a:fld id="{5355A901-4199-4991-A34B-DA39B0381A69}" type="slidenum">
              <a:rPr lang="de-DE" smtClean="0">
                <a:solidFill>
                  <a:srgbClr val="5B9BD5">
                    <a:lumMod val="60000"/>
                    <a:lumOff val="40000"/>
                  </a:srgbClr>
                </a:solidFill>
              </a:rPr>
              <a:pPr/>
              <a:t>28</a:t>
            </a:fld>
            <a:endParaRPr lang="de-DE">
              <a:solidFill>
                <a:srgbClr val="5B9BD5">
                  <a:lumMod val="60000"/>
                  <a:lumOff val="40000"/>
                </a:srgbClr>
              </a:solidFill>
            </a:endParaRPr>
          </a:p>
        </p:txBody>
      </p:sp>
      <p:sp>
        <p:nvSpPr>
          <p:cNvPr id="6" name="Titel 1"/>
          <p:cNvSpPr>
            <a:spLocks noGrp="1"/>
          </p:cNvSpPr>
          <p:nvPr>
            <p:ph type="title"/>
          </p:nvPr>
        </p:nvSpPr>
        <p:spPr>
          <a:xfrm>
            <a:off x="73891" y="83128"/>
            <a:ext cx="11942618" cy="831272"/>
          </a:xfrm>
        </p:spPr>
        <p:txBody>
          <a:bodyPr>
            <a:noAutofit/>
          </a:bodyPr>
          <a:lstStyle/>
          <a:p>
            <a:pPr algn="ctr"/>
            <a:r>
              <a:rPr lang="de-DE" sz="3200">
                <a:solidFill>
                  <a:prstClr val="black"/>
                </a:solidFill>
              </a:rPr>
              <a:t>2. Stoffumfangs-Bestimmung</a:t>
            </a:r>
            <a:endParaRPr lang="de-DE" sz="3200"/>
          </a:p>
        </p:txBody>
      </p:sp>
    </p:spTree>
    <p:extLst>
      <p:ext uri="{BB962C8B-B14F-4D97-AF65-F5344CB8AC3E}">
        <p14:creationId xmlns:p14="http://schemas.microsoft.com/office/powerpoint/2010/main" val="1544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smtClean="0"/>
              <a:t>Hylem- und Sequenzanalyse</a:t>
            </a:r>
            <a:endParaRPr lang="de-DE" sz="3200"/>
          </a:p>
        </p:txBody>
      </p:sp>
      <p:sp>
        <p:nvSpPr>
          <p:cNvPr id="3" name="Inhaltsplatzhalter 2"/>
          <p:cNvSpPr>
            <a:spLocks noGrp="1"/>
          </p:cNvSpPr>
          <p:nvPr>
            <p:ph idx="1"/>
          </p:nvPr>
        </p:nvSpPr>
        <p:spPr>
          <a:xfrm>
            <a:off x="417945" y="1200726"/>
            <a:ext cx="11560175" cy="5638077"/>
          </a:xfrm>
        </p:spPr>
        <p:txBody>
          <a:bodyPr>
            <a:normAutofit/>
          </a:bodyPr>
          <a:lstStyle/>
          <a:p>
            <a:r>
              <a:rPr lang="de-DE" sz="2400" smtClean="0">
                <a:sym typeface="Wingdings" panose="05000000000000000000" pitchFamily="2" charset="2"/>
              </a:rPr>
              <a:t>Grundlegende Schritte beim stoffanalytischen Arbeiten (am Beispiel von Texten):</a:t>
            </a:r>
          </a:p>
          <a:p>
            <a:endParaRPr lang="de-DE" sz="2400">
              <a:sym typeface="Wingdings" panose="05000000000000000000" pitchFamily="2" charset="2"/>
            </a:endParaRPr>
          </a:p>
          <a:p>
            <a:pPr marL="457200" indent="-457200">
              <a:buFont typeface="Arial" panose="020B0604020202020204" pitchFamily="34" charset="0"/>
              <a:buChar char="•"/>
            </a:pPr>
            <a:r>
              <a:rPr lang="de-DE" sz="2400" b="1" smtClean="0">
                <a:sym typeface="Wingdings" panose="05000000000000000000" pitchFamily="2" charset="2"/>
              </a:rPr>
              <a:t>Übersetzung</a:t>
            </a:r>
          </a:p>
          <a:p>
            <a:pPr marL="457200" indent="-457200">
              <a:buFont typeface="Arial" panose="020B0604020202020204" pitchFamily="34" charset="0"/>
              <a:buChar char="•"/>
            </a:pPr>
            <a:r>
              <a:rPr lang="de-DE" sz="2400" smtClean="0">
                <a:sym typeface="Wingdings" panose="05000000000000000000" pitchFamily="2" charset="2"/>
              </a:rPr>
              <a:t>[Analyse des Erzählstoff-Verlaufs (</a:t>
            </a:r>
            <a:r>
              <a:rPr lang="de-DE" sz="2400" b="1" i="1" smtClean="0">
                <a:sym typeface="Wingdings" panose="05000000000000000000" pitchFamily="2" charset="2"/>
              </a:rPr>
              <a:t>plot</a:t>
            </a:r>
            <a:r>
              <a:rPr lang="de-DE" sz="2400" smtClean="0">
                <a:sym typeface="Wingdings" panose="05000000000000000000" pitchFamily="2" charset="2"/>
              </a:rPr>
              <a:t>) im Text]</a:t>
            </a:r>
          </a:p>
          <a:p>
            <a:pPr marL="457200" indent="-457200">
              <a:buFont typeface="Arial" panose="020B0604020202020204" pitchFamily="34" charset="0"/>
              <a:buChar char="•"/>
            </a:pPr>
            <a:r>
              <a:rPr lang="de-DE" sz="2400" smtClean="0">
                <a:sym typeface="Wingdings" panose="05000000000000000000" pitchFamily="2" charset="2"/>
              </a:rPr>
              <a:t>[Beschreibung der </a:t>
            </a:r>
            <a:r>
              <a:rPr lang="de-DE" sz="2400">
                <a:sym typeface="Wingdings" panose="05000000000000000000" pitchFamily="2" charset="2"/>
              </a:rPr>
              <a:t>(stoffchronologischen) </a:t>
            </a:r>
            <a:r>
              <a:rPr lang="de-DE" sz="2400" b="1" i="1">
                <a:sym typeface="Wingdings" panose="05000000000000000000" pitchFamily="2" charset="2"/>
              </a:rPr>
              <a:t>story</a:t>
            </a:r>
            <a:r>
              <a:rPr lang="de-DE" sz="2400" i="1">
                <a:sym typeface="Wingdings" panose="05000000000000000000" pitchFamily="2" charset="2"/>
              </a:rPr>
              <a:t> </a:t>
            </a:r>
            <a:r>
              <a:rPr lang="de-DE" sz="2400" smtClean="0">
                <a:sym typeface="Wingdings" panose="05000000000000000000" pitchFamily="2" charset="2"/>
              </a:rPr>
              <a:t>hinter dem </a:t>
            </a:r>
            <a:r>
              <a:rPr lang="de-DE" sz="2400">
                <a:sym typeface="Wingdings" panose="05000000000000000000" pitchFamily="2" charset="2"/>
              </a:rPr>
              <a:t>künstlerischen </a:t>
            </a:r>
            <a:r>
              <a:rPr lang="de-DE" sz="2400" i="1" smtClean="0">
                <a:sym typeface="Wingdings" panose="05000000000000000000" pitchFamily="2" charset="2"/>
              </a:rPr>
              <a:t>plot</a:t>
            </a:r>
            <a:r>
              <a:rPr lang="de-DE" sz="2400" smtClean="0">
                <a:sym typeface="Wingdings" panose="05000000000000000000" pitchFamily="2" charset="2"/>
              </a:rPr>
              <a:t>]</a:t>
            </a:r>
            <a:endParaRPr lang="de-DE" sz="2400" i="1">
              <a:sym typeface="Wingdings" panose="05000000000000000000" pitchFamily="2" charset="2"/>
            </a:endParaRPr>
          </a:p>
          <a:p>
            <a:pPr marL="457200" indent="-457200">
              <a:buFont typeface="Arial" panose="020B0604020202020204" pitchFamily="34" charset="0"/>
              <a:buChar char="•"/>
            </a:pPr>
            <a:r>
              <a:rPr lang="de-DE" sz="2400" b="1" smtClean="0">
                <a:sym typeface="Wingdings" panose="05000000000000000000" pitchFamily="2" charset="2"/>
              </a:rPr>
              <a:t>Identifikation und Abgrenzung</a:t>
            </a:r>
            <a:r>
              <a:rPr lang="de-DE" sz="2400" smtClean="0">
                <a:sym typeface="Wingdings" panose="05000000000000000000" pitchFamily="2" charset="2"/>
              </a:rPr>
              <a:t> von einzelnen (mythischen) </a:t>
            </a:r>
            <a:r>
              <a:rPr lang="de-DE" sz="2400" b="1" smtClean="0">
                <a:sym typeface="Wingdings" panose="05000000000000000000" pitchFamily="2" charset="2"/>
              </a:rPr>
              <a:t>Erzählstoff-Varianten</a:t>
            </a:r>
            <a:r>
              <a:rPr lang="de-DE" sz="2400" smtClean="0">
                <a:sym typeface="Wingdings" panose="05000000000000000000" pitchFamily="2" charset="2"/>
              </a:rPr>
              <a:t> innerhalb der textlichen </a:t>
            </a:r>
            <a:r>
              <a:rPr lang="de-DE" sz="2400" i="1" smtClean="0">
                <a:sym typeface="Wingdings" panose="05000000000000000000" pitchFamily="2" charset="2"/>
              </a:rPr>
              <a:t>story </a:t>
            </a:r>
            <a:r>
              <a:rPr lang="de-DE" sz="2400" smtClean="0">
                <a:sym typeface="Wingdings" panose="05000000000000000000" pitchFamily="2" charset="2"/>
              </a:rPr>
              <a:t>( Sequenzanalyse)</a:t>
            </a:r>
          </a:p>
          <a:p>
            <a:pPr marL="457200" indent="-457200">
              <a:buFont typeface="Arial" panose="020B0604020202020204" pitchFamily="34" charset="0"/>
              <a:buChar char="•"/>
            </a:pPr>
            <a:r>
              <a:rPr lang="de-DE" sz="2400" b="1" smtClean="0">
                <a:sym typeface="Wingdings" panose="05000000000000000000" pitchFamily="2" charset="2"/>
              </a:rPr>
              <a:t>Rekonstruktion</a:t>
            </a:r>
            <a:r>
              <a:rPr lang="de-DE" sz="2400" smtClean="0">
                <a:sym typeface="Wingdings" panose="05000000000000000000" pitchFamily="2" charset="2"/>
              </a:rPr>
              <a:t> einer (mythischen) </a:t>
            </a:r>
            <a:r>
              <a:rPr lang="de-DE" sz="2400" b="1" smtClean="0">
                <a:sym typeface="Wingdings" panose="05000000000000000000" pitchFamily="2" charset="2"/>
              </a:rPr>
              <a:t>Erzählstoff-Variante</a:t>
            </a:r>
            <a:r>
              <a:rPr lang="de-DE" sz="2400" smtClean="0">
                <a:sym typeface="Wingdings" panose="05000000000000000000" pitchFamily="2" charset="2"/>
              </a:rPr>
              <a:t> und ihres </a:t>
            </a:r>
            <a:r>
              <a:rPr lang="de-DE" sz="2400" b="1" smtClean="0">
                <a:sym typeface="Wingdings" panose="05000000000000000000" pitchFamily="2" charset="2"/>
              </a:rPr>
              <a:t>Erzähl-Horizonts </a:t>
            </a:r>
            <a:r>
              <a:rPr lang="de-DE" sz="2400" smtClean="0">
                <a:sym typeface="Wingdings" panose="05000000000000000000" pitchFamily="2" charset="2"/>
              </a:rPr>
              <a:t>( Hylemanalyse)</a:t>
            </a:r>
            <a:endParaRPr lang="de-DE" sz="2400" b="1">
              <a:sym typeface="Wingdings" panose="05000000000000000000" pitchFamily="2" charset="2"/>
            </a:endParaRPr>
          </a:p>
          <a:p>
            <a:pPr>
              <a:spcAft>
                <a:spcPts val="1800"/>
              </a:spcAft>
            </a:pPr>
            <a:endParaRPr lang="de-DE" sz="2400" i="1" smtClean="0">
              <a:sym typeface="Wingdings" panose="05000000000000000000" pitchFamily="2" charset="2"/>
            </a:endParaRPr>
          </a:p>
        </p:txBody>
      </p:sp>
      <p:sp>
        <p:nvSpPr>
          <p:cNvPr id="4" name="Foliennummernplatzhalter 3"/>
          <p:cNvSpPr>
            <a:spLocks noGrp="1"/>
          </p:cNvSpPr>
          <p:nvPr>
            <p:ph type="sldNum" sz="quarter" idx="12"/>
          </p:nvPr>
        </p:nvSpPr>
        <p:spPr/>
        <p:txBody>
          <a:bodyPr/>
          <a:lstStyle/>
          <a:p>
            <a:fld id="{5355A901-4199-4991-A34B-DA39B0381A69}" type="slidenum">
              <a:rPr lang="de-DE" smtClean="0"/>
              <a:pPr/>
              <a:t>29</a:t>
            </a:fld>
            <a:endParaRPr lang="de-DE"/>
          </a:p>
        </p:txBody>
      </p:sp>
    </p:spTree>
    <p:extLst>
      <p:ext uri="{BB962C8B-B14F-4D97-AF65-F5344CB8AC3E}">
        <p14:creationId xmlns:p14="http://schemas.microsoft.com/office/powerpoint/2010/main" val="138624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a:t>Problem-Bestimmung</a:t>
            </a:r>
            <a:endParaRPr lang="de-DE" sz="3200" dirty="0"/>
          </a:p>
        </p:txBody>
      </p:sp>
      <p:sp>
        <p:nvSpPr>
          <p:cNvPr id="3" name="Inhaltsplatzhalter 2"/>
          <p:cNvSpPr>
            <a:spLocks noGrp="1"/>
          </p:cNvSpPr>
          <p:nvPr>
            <p:ph idx="1"/>
          </p:nvPr>
        </p:nvSpPr>
        <p:spPr>
          <a:xfrm>
            <a:off x="249381" y="1422400"/>
            <a:ext cx="11825598" cy="4754563"/>
          </a:xfrm>
        </p:spPr>
        <p:txBody>
          <a:bodyPr>
            <a:normAutofit/>
          </a:bodyPr>
          <a:lstStyle/>
          <a:p>
            <a:r>
              <a:rPr lang="de-DE" sz="2600">
                <a:solidFill>
                  <a:prstClr val="black"/>
                </a:solidFill>
              </a:rPr>
              <a:t>Die Hylemanalyse rekonstruiert aus einer medialen Konkretion zwar einzelne Stoff-Bausteine, aber:</a:t>
            </a:r>
          </a:p>
          <a:p>
            <a:pPr marL="1257300" lvl="1" indent="-457200">
              <a:buFont typeface="Arial" panose="020B0604020202020204" pitchFamily="34" charset="0"/>
              <a:buChar char="•"/>
            </a:pPr>
            <a:r>
              <a:rPr lang="de-DE" sz="2400" b="1">
                <a:solidFill>
                  <a:prstClr val="black"/>
                </a:solidFill>
              </a:rPr>
              <a:t>Von wie vielen Stoffen?</a:t>
            </a:r>
            <a:r>
              <a:rPr lang="de-DE" sz="2400">
                <a:solidFill>
                  <a:prstClr val="black"/>
                </a:solidFill>
              </a:rPr>
              <a:t> Welche Hyleme sind als </a:t>
            </a:r>
            <a:r>
              <a:rPr lang="de-DE" sz="2400" smtClean="0">
                <a:solidFill>
                  <a:prstClr val="black"/>
                </a:solidFill>
              </a:rPr>
              <a:t>jeweils </a:t>
            </a:r>
            <a:r>
              <a:rPr lang="de-DE" sz="2400" i="1" smtClean="0">
                <a:solidFill>
                  <a:prstClr val="black"/>
                </a:solidFill>
              </a:rPr>
              <a:t>zusammengehörige</a:t>
            </a:r>
            <a:r>
              <a:rPr lang="de-DE" sz="2400" smtClean="0">
                <a:solidFill>
                  <a:prstClr val="black"/>
                </a:solidFill>
              </a:rPr>
              <a:t> </a:t>
            </a:r>
            <a:r>
              <a:rPr lang="de-DE" sz="2400">
                <a:solidFill>
                  <a:prstClr val="black"/>
                </a:solidFill>
              </a:rPr>
              <a:t>Hylemsequenzen (= Erzählstoff-Varianten) anzusehen?</a:t>
            </a:r>
          </a:p>
          <a:p>
            <a:pPr marL="1257300" lvl="1" indent="-457200">
              <a:buFont typeface="Arial" panose="020B0604020202020204" pitchFamily="34" charset="0"/>
              <a:buChar char="•"/>
            </a:pPr>
            <a:r>
              <a:rPr lang="de-DE" sz="2400" b="1">
                <a:solidFill>
                  <a:prstClr val="black"/>
                </a:solidFill>
              </a:rPr>
              <a:t>Wieviel</a:t>
            </a:r>
            <a:r>
              <a:rPr lang="de-DE" sz="2400">
                <a:solidFill>
                  <a:prstClr val="black"/>
                </a:solidFill>
              </a:rPr>
              <a:t> von diesen Erzählstoff-Varianten wird jeweils erzählt?</a:t>
            </a:r>
            <a:endParaRPr lang="de-DE" sz="2200">
              <a:solidFill>
                <a:prstClr val="black"/>
              </a:solidFill>
            </a:endParaRPr>
          </a:p>
          <a:p>
            <a:pPr lvl="0"/>
            <a:endParaRPr lang="de-DE" sz="2600" b="1" i="1">
              <a:solidFill>
                <a:prstClr val="black"/>
              </a:solidFill>
            </a:endParaRPr>
          </a:p>
          <a:p>
            <a:pPr lvl="0"/>
            <a:r>
              <a:rPr lang="de-DE" sz="2600"/>
              <a:t>Folgende Möglichkeiten:</a:t>
            </a:r>
          </a:p>
          <a:p>
            <a:pPr marL="1257300" lvl="1" indent="-457200">
              <a:buFont typeface="Arial" panose="020B0604020202020204" pitchFamily="34" charset="0"/>
              <a:buChar char="•"/>
            </a:pPr>
            <a:r>
              <a:rPr lang="de-DE" sz="2400"/>
              <a:t>1 Text/Bild enthält </a:t>
            </a:r>
            <a:r>
              <a:rPr lang="de-DE" sz="2400" b="1"/>
              <a:t>1 Mythenvariante </a:t>
            </a:r>
            <a:r>
              <a:rPr lang="de-DE" sz="2400"/>
              <a:t>(oder nur </a:t>
            </a:r>
            <a:r>
              <a:rPr lang="de-DE" sz="2400" b="1">
                <a:solidFill>
                  <a:srgbClr val="FF0000"/>
                </a:solidFill>
              </a:rPr>
              <a:t>Ausschnitt</a:t>
            </a:r>
            <a:r>
              <a:rPr lang="de-DE" sz="2400"/>
              <a:t>)</a:t>
            </a:r>
            <a:endParaRPr lang="de-DE" sz="2400" b="1"/>
          </a:p>
          <a:p>
            <a:pPr marL="1257300" lvl="1" indent="-457200">
              <a:buFont typeface="Arial" panose="020B0604020202020204" pitchFamily="34" charset="0"/>
              <a:buChar char="•"/>
            </a:pPr>
            <a:r>
              <a:rPr lang="de-DE" sz="2400"/>
              <a:t>1 Text/Bild enthält </a:t>
            </a:r>
            <a:r>
              <a:rPr lang="de-DE" sz="2400" b="1"/>
              <a:t>mehrere Mythenvarianten </a:t>
            </a:r>
            <a:r>
              <a:rPr lang="de-DE" sz="2400"/>
              <a:t>desselben Mythos oder verschiedener Mythen (oder nur </a:t>
            </a:r>
            <a:r>
              <a:rPr lang="de-DE" sz="2400" b="1">
                <a:solidFill>
                  <a:srgbClr val="FF0000"/>
                </a:solidFill>
              </a:rPr>
              <a:t>Ausschnitte</a:t>
            </a:r>
            <a:r>
              <a:rPr lang="de-DE" sz="2400"/>
              <a:t>)</a:t>
            </a:r>
            <a:endParaRPr lang="de-DE" sz="2200"/>
          </a:p>
          <a:p>
            <a:endParaRPr lang="de-DE" sz="2600"/>
          </a:p>
        </p:txBody>
      </p:sp>
      <p:sp>
        <p:nvSpPr>
          <p:cNvPr id="4" name="Foliennummernplatzhalter 3"/>
          <p:cNvSpPr>
            <a:spLocks noGrp="1"/>
          </p:cNvSpPr>
          <p:nvPr>
            <p:ph type="sldNum" sz="quarter" idx="12"/>
          </p:nvPr>
        </p:nvSpPr>
        <p:spPr/>
        <p:txBody>
          <a:bodyPr/>
          <a:lstStyle/>
          <a:p>
            <a:pPr>
              <a:defRPr/>
            </a:pPr>
            <a:fld id="{8EF13653-C0FD-4A8D-A569-87EB4F0CF674}" type="slidenum">
              <a:rPr lang="de-DE" smtClean="0">
                <a:solidFill>
                  <a:srgbClr val="5B9BD5">
                    <a:lumMod val="60000"/>
                    <a:lumOff val="40000"/>
                  </a:srgbClr>
                </a:solidFill>
              </a:rPr>
              <a:pPr>
                <a:defRPr/>
              </a:pPr>
              <a:t>3</a:t>
            </a:fld>
            <a:endParaRPr lang="de-DE">
              <a:solidFill>
                <a:srgbClr val="5B9BD5">
                  <a:lumMod val="60000"/>
                  <a:lumOff val="40000"/>
                </a:srgbClr>
              </a:solidFill>
            </a:endParaRPr>
          </a:p>
        </p:txBody>
      </p:sp>
    </p:spTree>
    <p:extLst>
      <p:ext uri="{BB962C8B-B14F-4D97-AF65-F5344CB8AC3E}">
        <p14:creationId xmlns:p14="http://schemas.microsoft.com/office/powerpoint/2010/main" val="195785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smtClean="0"/>
              <a:t>Hylem- und Sequenzanalyse</a:t>
            </a:r>
            <a:endParaRPr lang="de-DE" sz="3200"/>
          </a:p>
        </p:txBody>
      </p:sp>
      <p:sp>
        <p:nvSpPr>
          <p:cNvPr id="3" name="Inhaltsplatzhalter 2"/>
          <p:cNvSpPr>
            <a:spLocks noGrp="1"/>
          </p:cNvSpPr>
          <p:nvPr>
            <p:ph idx="1"/>
          </p:nvPr>
        </p:nvSpPr>
        <p:spPr>
          <a:xfrm>
            <a:off x="417945" y="1200726"/>
            <a:ext cx="11560175" cy="5638077"/>
          </a:xfrm>
        </p:spPr>
        <p:txBody>
          <a:bodyPr>
            <a:normAutofit/>
          </a:bodyPr>
          <a:lstStyle/>
          <a:p>
            <a:r>
              <a:rPr lang="de-DE" sz="2400">
                <a:sym typeface="Wingdings" panose="05000000000000000000" pitchFamily="2" charset="2"/>
              </a:rPr>
              <a:t>Grundlegende Schritte beim stoffanalytischen Arbeiten (am Beispiel von Texten):</a:t>
            </a:r>
          </a:p>
          <a:p>
            <a:endParaRPr lang="de-DE" sz="2400">
              <a:sym typeface="Wingdings" panose="05000000000000000000" pitchFamily="2" charset="2"/>
            </a:endParaRPr>
          </a:p>
          <a:p>
            <a:pPr marL="457200" indent="-457200">
              <a:buFont typeface="Arial" panose="020B0604020202020204" pitchFamily="34" charset="0"/>
              <a:buChar char="•"/>
            </a:pPr>
            <a:r>
              <a:rPr lang="de-DE" sz="2400" b="1" smtClean="0">
                <a:solidFill>
                  <a:srgbClr val="00B050"/>
                </a:solidFill>
                <a:sym typeface="Wingdings" panose="05000000000000000000" pitchFamily="2" charset="2"/>
              </a:rPr>
              <a:t>Übersetzung					Philologie</a:t>
            </a:r>
          </a:p>
          <a:p>
            <a:pPr marL="457200" indent="-457200">
              <a:buFont typeface="Arial" panose="020B0604020202020204" pitchFamily="34" charset="0"/>
              <a:buChar char="•"/>
            </a:pPr>
            <a:r>
              <a:rPr lang="de-DE" sz="2400" smtClean="0">
                <a:solidFill>
                  <a:srgbClr val="0070C0"/>
                </a:solidFill>
                <a:sym typeface="Wingdings" panose="05000000000000000000" pitchFamily="2" charset="2"/>
              </a:rPr>
              <a:t>[Analyse des Erzählstoff-Verlaufs (</a:t>
            </a:r>
            <a:r>
              <a:rPr lang="de-DE" sz="2400" b="1" i="1" smtClean="0">
                <a:solidFill>
                  <a:srgbClr val="0070C0"/>
                </a:solidFill>
                <a:sym typeface="Wingdings" panose="05000000000000000000" pitchFamily="2" charset="2"/>
              </a:rPr>
              <a:t>plot</a:t>
            </a:r>
            <a:r>
              <a:rPr lang="de-DE" sz="2400" smtClean="0">
                <a:solidFill>
                  <a:srgbClr val="0070C0"/>
                </a:solidFill>
                <a:sym typeface="Wingdings" panose="05000000000000000000" pitchFamily="2" charset="2"/>
              </a:rPr>
              <a:t>) im Text]</a:t>
            </a:r>
          </a:p>
          <a:p>
            <a:pPr marL="457200" indent="-457200">
              <a:buFont typeface="Arial" panose="020B0604020202020204" pitchFamily="34" charset="0"/>
              <a:buChar char="•"/>
            </a:pPr>
            <a:r>
              <a:rPr lang="de-DE" sz="2400" smtClean="0">
                <a:solidFill>
                  <a:srgbClr val="0070C0"/>
                </a:solidFill>
                <a:sym typeface="Wingdings" panose="05000000000000000000" pitchFamily="2" charset="2"/>
              </a:rPr>
              <a:t>[Beschreibung der </a:t>
            </a:r>
            <a:r>
              <a:rPr lang="de-DE" sz="2400">
                <a:solidFill>
                  <a:srgbClr val="0070C0"/>
                </a:solidFill>
                <a:sym typeface="Wingdings" panose="05000000000000000000" pitchFamily="2" charset="2"/>
              </a:rPr>
              <a:t>(stoffchronologischen) </a:t>
            </a:r>
            <a:r>
              <a:rPr lang="de-DE" sz="2400" b="1" i="1">
                <a:solidFill>
                  <a:srgbClr val="0070C0"/>
                </a:solidFill>
                <a:sym typeface="Wingdings" panose="05000000000000000000" pitchFamily="2" charset="2"/>
              </a:rPr>
              <a:t>story</a:t>
            </a:r>
            <a:r>
              <a:rPr lang="de-DE" sz="2400" i="1">
                <a:solidFill>
                  <a:srgbClr val="0070C0"/>
                </a:solidFill>
                <a:sym typeface="Wingdings" panose="05000000000000000000" pitchFamily="2" charset="2"/>
              </a:rPr>
              <a:t> </a:t>
            </a:r>
            <a:r>
              <a:rPr lang="de-DE" sz="2400" smtClean="0">
                <a:solidFill>
                  <a:srgbClr val="0070C0"/>
                </a:solidFill>
                <a:sym typeface="Wingdings" panose="05000000000000000000" pitchFamily="2" charset="2"/>
              </a:rPr>
              <a:t>hinter dem </a:t>
            </a:r>
            <a:r>
              <a:rPr lang="de-DE" sz="2400">
                <a:solidFill>
                  <a:srgbClr val="0070C0"/>
                </a:solidFill>
                <a:sym typeface="Wingdings" panose="05000000000000000000" pitchFamily="2" charset="2"/>
              </a:rPr>
              <a:t>künstlerischen </a:t>
            </a:r>
            <a:r>
              <a:rPr lang="de-DE" sz="2400" i="1" smtClean="0">
                <a:solidFill>
                  <a:srgbClr val="0070C0"/>
                </a:solidFill>
                <a:sym typeface="Wingdings" panose="05000000000000000000" pitchFamily="2" charset="2"/>
              </a:rPr>
              <a:t>plot</a:t>
            </a:r>
            <a:r>
              <a:rPr lang="de-DE" sz="2400" smtClean="0">
                <a:solidFill>
                  <a:srgbClr val="0070C0"/>
                </a:solidFill>
                <a:sym typeface="Wingdings" panose="05000000000000000000" pitchFamily="2" charset="2"/>
              </a:rPr>
              <a:t>]</a:t>
            </a:r>
            <a:endParaRPr lang="de-DE" sz="2400" i="1" smtClean="0">
              <a:solidFill>
                <a:srgbClr val="0070C0"/>
              </a:solidFill>
              <a:sym typeface="Wingdings" panose="05000000000000000000" pitchFamily="2" charset="2"/>
            </a:endParaRPr>
          </a:p>
          <a:p>
            <a:pPr marL="457200" indent="-457200">
              <a:buFont typeface="Arial" panose="020B0604020202020204" pitchFamily="34" charset="0"/>
              <a:buChar char="•"/>
            </a:pPr>
            <a:r>
              <a:rPr lang="de-DE" sz="2400" b="1">
                <a:solidFill>
                  <a:srgbClr val="C00000"/>
                </a:solidFill>
                <a:sym typeface="Wingdings" panose="05000000000000000000" pitchFamily="2" charset="2"/>
              </a:rPr>
              <a:t>Identifikation und Abgrenzung</a:t>
            </a:r>
            <a:r>
              <a:rPr lang="de-DE" sz="2400">
                <a:solidFill>
                  <a:srgbClr val="C00000"/>
                </a:solidFill>
                <a:sym typeface="Wingdings" panose="05000000000000000000" pitchFamily="2" charset="2"/>
              </a:rPr>
              <a:t> von einzelnen (mythischen) </a:t>
            </a:r>
            <a:r>
              <a:rPr lang="de-DE" sz="2400" b="1">
                <a:solidFill>
                  <a:srgbClr val="C00000"/>
                </a:solidFill>
                <a:sym typeface="Wingdings" panose="05000000000000000000" pitchFamily="2" charset="2"/>
              </a:rPr>
              <a:t>Erzählstoff-Varianten</a:t>
            </a:r>
            <a:r>
              <a:rPr lang="de-DE" sz="2400">
                <a:solidFill>
                  <a:srgbClr val="C00000"/>
                </a:solidFill>
                <a:sym typeface="Wingdings" panose="05000000000000000000" pitchFamily="2" charset="2"/>
              </a:rPr>
              <a:t> innerhalb der textlichen </a:t>
            </a:r>
            <a:r>
              <a:rPr lang="de-DE" sz="2400" i="1">
                <a:solidFill>
                  <a:srgbClr val="C00000"/>
                </a:solidFill>
                <a:sym typeface="Wingdings" panose="05000000000000000000" pitchFamily="2" charset="2"/>
              </a:rPr>
              <a:t>story </a:t>
            </a:r>
            <a:r>
              <a:rPr lang="de-DE" sz="2400">
                <a:solidFill>
                  <a:srgbClr val="C00000"/>
                </a:solidFill>
                <a:sym typeface="Wingdings" panose="05000000000000000000" pitchFamily="2" charset="2"/>
              </a:rPr>
              <a:t>( Sequenzanalyse</a:t>
            </a:r>
            <a:r>
              <a:rPr lang="de-DE" sz="2400" smtClean="0">
                <a:solidFill>
                  <a:srgbClr val="C00000"/>
                </a:solidFill>
                <a:sym typeface="Wingdings" panose="05000000000000000000" pitchFamily="2" charset="2"/>
              </a:rPr>
              <a:t>)</a:t>
            </a:r>
            <a:endParaRPr lang="de-DE" sz="2400" i="1">
              <a:solidFill>
                <a:srgbClr val="C00000"/>
              </a:solidFill>
              <a:sym typeface="Wingdings" panose="05000000000000000000" pitchFamily="2" charset="2"/>
            </a:endParaRPr>
          </a:p>
          <a:p>
            <a:pPr marL="457200" indent="-457200">
              <a:buFont typeface="Arial" panose="020B0604020202020204" pitchFamily="34" charset="0"/>
              <a:buChar char="•"/>
            </a:pPr>
            <a:r>
              <a:rPr lang="de-DE" sz="2400" b="1">
                <a:solidFill>
                  <a:srgbClr val="C00000"/>
                </a:solidFill>
                <a:sym typeface="Wingdings" panose="05000000000000000000" pitchFamily="2" charset="2"/>
              </a:rPr>
              <a:t>Rekonstruktion</a:t>
            </a:r>
            <a:r>
              <a:rPr lang="de-DE" sz="2400">
                <a:solidFill>
                  <a:srgbClr val="C00000"/>
                </a:solidFill>
                <a:sym typeface="Wingdings" panose="05000000000000000000" pitchFamily="2" charset="2"/>
              </a:rPr>
              <a:t> einer (mythischen) </a:t>
            </a:r>
            <a:r>
              <a:rPr lang="de-DE" sz="2400" b="1">
                <a:solidFill>
                  <a:srgbClr val="C00000"/>
                </a:solidFill>
                <a:sym typeface="Wingdings" panose="05000000000000000000" pitchFamily="2" charset="2"/>
              </a:rPr>
              <a:t>Erzählstoff-Variante</a:t>
            </a:r>
            <a:r>
              <a:rPr lang="de-DE" sz="2400">
                <a:solidFill>
                  <a:srgbClr val="C00000"/>
                </a:solidFill>
                <a:sym typeface="Wingdings" panose="05000000000000000000" pitchFamily="2" charset="2"/>
              </a:rPr>
              <a:t> und ihres </a:t>
            </a:r>
            <a:r>
              <a:rPr lang="de-DE" sz="2400" b="1">
                <a:solidFill>
                  <a:srgbClr val="C00000"/>
                </a:solidFill>
                <a:sym typeface="Wingdings" panose="05000000000000000000" pitchFamily="2" charset="2"/>
              </a:rPr>
              <a:t>Erzähl-Horizonts </a:t>
            </a:r>
            <a:r>
              <a:rPr lang="de-DE" sz="2400">
                <a:solidFill>
                  <a:srgbClr val="C00000"/>
                </a:solidFill>
                <a:sym typeface="Wingdings" panose="05000000000000000000" pitchFamily="2" charset="2"/>
              </a:rPr>
              <a:t>( Hylemanalyse)</a:t>
            </a:r>
            <a:endParaRPr lang="de-DE" sz="2400" b="1">
              <a:solidFill>
                <a:srgbClr val="C00000"/>
              </a:solidFill>
              <a:sym typeface="Wingdings" panose="05000000000000000000" pitchFamily="2" charset="2"/>
            </a:endParaRPr>
          </a:p>
          <a:p>
            <a:endParaRPr lang="de-DE" sz="2400">
              <a:sym typeface="Wingdings" panose="05000000000000000000" pitchFamily="2" charset="2"/>
            </a:endParaRPr>
          </a:p>
          <a:p>
            <a:pPr algn="r"/>
            <a:r>
              <a:rPr lang="de-DE" sz="2400" b="1" smtClean="0">
                <a:solidFill>
                  <a:srgbClr val="0070C0"/>
                </a:solidFill>
                <a:sym typeface="Wingdings" panose="05000000000000000000" pitchFamily="2" charset="2"/>
              </a:rPr>
              <a:t>Literaturwissenschaft/ Narratologie</a:t>
            </a:r>
          </a:p>
          <a:p>
            <a:r>
              <a:rPr lang="de-DE" sz="2400" smtClean="0">
                <a:solidFill>
                  <a:srgbClr val="C00000"/>
                </a:solidFill>
                <a:sym typeface="Wingdings" panose="05000000000000000000" pitchFamily="2" charset="2"/>
              </a:rPr>
              <a:t>			</a:t>
            </a:r>
            <a:r>
              <a:rPr lang="de-DE" sz="2400" b="1" smtClean="0">
                <a:solidFill>
                  <a:srgbClr val="C00000"/>
                </a:solidFill>
                <a:sym typeface="Wingdings" panose="05000000000000000000" pitchFamily="2" charset="2"/>
              </a:rPr>
              <a:t>Hylistik</a:t>
            </a:r>
            <a:endParaRPr lang="de-DE" sz="2400">
              <a:solidFill>
                <a:srgbClr val="C00000"/>
              </a:solidFill>
              <a:sym typeface="Wingdings" panose="05000000000000000000" pitchFamily="2" charset="2"/>
            </a:endParaRPr>
          </a:p>
          <a:p>
            <a:pPr marL="457200" indent="-457200">
              <a:spcAft>
                <a:spcPts val="1800"/>
              </a:spcAft>
              <a:buFont typeface="Arial" panose="020B0604020202020204" pitchFamily="34" charset="0"/>
              <a:buChar char="•"/>
            </a:pPr>
            <a:endParaRPr lang="de-DE" sz="2400" i="1" smtClean="0">
              <a:sym typeface="Wingdings" panose="05000000000000000000" pitchFamily="2" charset="2"/>
            </a:endParaRPr>
          </a:p>
        </p:txBody>
      </p:sp>
      <p:sp>
        <p:nvSpPr>
          <p:cNvPr id="4" name="Foliennummernplatzhalter 3"/>
          <p:cNvSpPr>
            <a:spLocks noGrp="1"/>
          </p:cNvSpPr>
          <p:nvPr>
            <p:ph type="sldNum" sz="quarter" idx="12"/>
          </p:nvPr>
        </p:nvSpPr>
        <p:spPr/>
        <p:txBody>
          <a:bodyPr/>
          <a:lstStyle/>
          <a:p>
            <a:fld id="{5355A901-4199-4991-A34B-DA39B0381A69}" type="slidenum">
              <a:rPr lang="de-DE" smtClean="0"/>
              <a:pPr/>
              <a:t>30</a:t>
            </a:fld>
            <a:endParaRPr lang="de-DE"/>
          </a:p>
        </p:txBody>
      </p:sp>
      <p:cxnSp>
        <p:nvCxnSpPr>
          <p:cNvPr id="6" name="Gerade Verbindung mit Pfeil 5"/>
          <p:cNvCxnSpPr/>
          <p:nvPr/>
        </p:nvCxnSpPr>
        <p:spPr>
          <a:xfrm flipV="1">
            <a:off x="4184073" y="2299855"/>
            <a:ext cx="2068945" cy="923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11024558" y="3467819"/>
            <a:ext cx="502424" cy="198407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3847382" y="5029200"/>
            <a:ext cx="207033" cy="8798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846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a:t>Sequenzanalyse und Stratifikationsanalyse</a:t>
            </a:r>
          </a:p>
        </p:txBody>
      </p:sp>
      <p:sp>
        <p:nvSpPr>
          <p:cNvPr id="3" name="Untertitel 2"/>
          <p:cNvSpPr>
            <a:spLocks noGrp="1"/>
          </p:cNvSpPr>
          <p:nvPr>
            <p:ph type="subTitle" idx="1"/>
          </p:nvPr>
        </p:nvSpPr>
        <p:spPr/>
        <p:txBody>
          <a:bodyPr/>
          <a:lstStyle/>
          <a:p>
            <a:r>
              <a:rPr lang="de-DE"/>
              <a:t>Abgrenzung und Beispiele</a:t>
            </a:r>
          </a:p>
        </p:txBody>
      </p:sp>
    </p:spTree>
    <p:extLst>
      <p:ext uri="{BB962C8B-B14F-4D97-AF65-F5344CB8AC3E}">
        <p14:creationId xmlns:p14="http://schemas.microsoft.com/office/powerpoint/2010/main" val="1130613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a:t>Sequenzanalyse und Stratifikationsanalyse</a:t>
            </a:r>
          </a:p>
        </p:txBody>
      </p:sp>
      <p:sp>
        <p:nvSpPr>
          <p:cNvPr id="3" name="Inhaltsplatzhalter 2"/>
          <p:cNvSpPr>
            <a:spLocks noGrp="1"/>
          </p:cNvSpPr>
          <p:nvPr>
            <p:ph idx="1"/>
          </p:nvPr>
        </p:nvSpPr>
        <p:spPr>
          <a:xfrm>
            <a:off x="249382" y="1228436"/>
            <a:ext cx="11942618" cy="5264439"/>
          </a:xfrm>
        </p:spPr>
        <p:txBody>
          <a:bodyPr>
            <a:normAutofit/>
          </a:bodyPr>
          <a:lstStyle/>
          <a:p>
            <a:pPr lvl="0"/>
            <a:r>
              <a:rPr lang="de-DE" sz="2600" b="1">
                <a:solidFill>
                  <a:prstClr val="black"/>
                </a:solidFill>
              </a:rPr>
              <a:t>Sequenzanalyse </a:t>
            </a:r>
            <a:r>
              <a:rPr lang="de-DE" sz="2600">
                <a:solidFill>
                  <a:prstClr val="black"/>
                </a:solidFill>
              </a:rPr>
              <a:t>(horizontal) greift, wenn </a:t>
            </a:r>
            <a:r>
              <a:rPr lang="de-DE" sz="2600" i="1">
                <a:solidFill>
                  <a:prstClr val="black"/>
                </a:solidFill>
              </a:rPr>
              <a:t>in einer medialen Konkretion</a:t>
            </a:r>
          </a:p>
          <a:p>
            <a:pPr marL="457200" lvl="0" indent="-457200">
              <a:buFont typeface="Arial" panose="020B0604020202020204" pitchFamily="34" charset="0"/>
              <a:buChar char="•"/>
            </a:pPr>
            <a:r>
              <a:rPr lang="de-DE" sz="2200">
                <a:solidFill>
                  <a:prstClr val="black"/>
                </a:solidFill>
              </a:rPr>
              <a:t>mehrere, erkennbar verschiedene Erzählstoffe (o. Ausschnitte) verarbeitet sind</a:t>
            </a:r>
          </a:p>
          <a:p>
            <a:pPr marL="457200" lvl="0" indent="-457200">
              <a:buFont typeface="Arial" panose="020B0604020202020204" pitchFamily="34" charset="0"/>
              <a:buChar char="•"/>
            </a:pPr>
            <a:endParaRPr lang="de-DE" sz="2200">
              <a:solidFill>
                <a:prstClr val="black"/>
              </a:solidFill>
            </a:endParaRPr>
          </a:p>
          <a:p>
            <a:r>
              <a:rPr lang="de-DE" sz="2600" b="1"/>
              <a:t>Stratifikationsanalyse</a:t>
            </a:r>
            <a:r>
              <a:rPr lang="de-DE" sz="2600"/>
              <a:t> (vertikal) greift, wenn </a:t>
            </a:r>
            <a:r>
              <a:rPr lang="de-DE" sz="2600" i="1"/>
              <a:t>in einer Erzählstoff-Variante</a:t>
            </a:r>
            <a:r>
              <a:rPr lang="de-DE" sz="2600"/>
              <a:t> </a:t>
            </a:r>
          </a:p>
          <a:p>
            <a:pPr marL="457200" indent="-457200">
              <a:buFont typeface="Arial" panose="020B0604020202020204" pitchFamily="34" charset="0"/>
              <a:buChar char="•"/>
            </a:pPr>
            <a:r>
              <a:rPr lang="de-DE" sz="2200">
                <a:solidFill>
                  <a:prstClr val="black"/>
                </a:solidFill>
              </a:rPr>
              <a:t>Bestandteile aus anderen konkreten Stoffen (B, C, D …) so integriert sind, dass sie zu Teilen von Stoff A geworden sind („Übernahme“ </a:t>
            </a:r>
            <a:r>
              <a:rPr lang="de-DE" sz="2200">
                <a:sym typeface="Wingdings" panose="05000000000000000000" pitchFamily="2" charset="2"/>
              </a:rPr>
              <a:t> </a:t>
            </a:r>
            <a:r>
              <a:rPr lang="de-DE" sz="2200"/>
              <a:t>Interhylität bzw. Stoff-Stoff-Interferenzen</a:t>
            </a:r>
            <a:r>
              <a:rPr lang="de-DE" sz="2200">
                <a:solidFill>
                  <a:prstClr val="black"/>
                </a:solidFill>
              </a:rPr>
              <a:t>)</a:t>
            </a:r>
          </a:p>
          <a:p>
            <a:pPr marL="457200" indent="-457200">
              <a:buFont typeface="Arial" panose="020B0604020202020204" pitchFamily="34" charset="0"/>
              <a:buChar char="•"/>
            </a:pPr>
            <a:r>
              <a:rPr lang="de-DE" sz="2200"/>
              <a:t>nur </a:t>
            </a:r>
            <a:r>
              <a:rPr lang="de-DE" sz="2200" i="1"/>
              <a:t>thematische oder strukturelle Ähnlichkeiten </a:t>
            </a:r>
            <a:r>
              <a:rPr lang="de-DE" sz="2200"/>
              <a:t>zu anderen Erzählstoffen erkennbar werden (</a:t>
            </a:r>
            <a:r>
              <a:rPr lang="de-DE" sz="2200">
                <a:sym typeface="Wingdings" panose="05000000000000000000" pitchFamily="2" charset="2"/>
              </a:rPr>
              <a:t> </a:t>
            </a:r>
            <a:r>
              <a:rPr lang="de-DE" sz="2200"/>
              <a:t>Interhylität bzw. Stoff-Stoff-Interferenzen)</a:t>
            </a:r>
          </a:p>
          <a:p>
            <a:pPr marL="457200" indent="-457200">
              <a:buFont typeface="Arial" panose="020B0604020202020204" pitchFamily="34" charset="0"/>
              <a:buChar char="•"/>
            </a:pPr>
            <a:r>
              <a:rPr lang="de-DE" sz="2200"/>
              <a:t>verschiedene Varianten </a:t>
            </a:r>
            <a:r>
              <a:rPr lang="de-DE" sz="2200" i="1"/>
              <a:t>desselben</a:t>
            </a:r>
            <a:r>
              <a:rPr lang="de-DE" sz="2200"/>
              <a:t> Stoffs überblendet erscheinen (aus A</a:t>
            </a:r>
            <a:r>
              <a:rPr lang="de-DE" sz="2200" baseline="-25000"/>
              <a:t>1</a:t>
            </a:r>
            <a:r>
              <a:rPr lang="de-DE" sz="2200"/>
              <a:t> + A</a:t>
            </a:r>
            <a:r>
              <a:rPr lang="de-DE" sz="2200" baseline="-25000"/>
              <a:t>2</a:t>
            </a:r>
            <a:r>
              <a:rPr lang="de-DE" sz="2200"/>
              <a:t> </a:t>
            </a:r>
            <a:r>
              <a:rPr lang="de-DE" sz="2200">
                <a:sym typeface="Wingdings" panose="05000000000000000000" pitchFamily="2" charset="2"/>
              </a:rPr>
              <a:t> </a:t>
            </a:r>
            <a:r>
              <a:rPr lang="de-DE" sz="2200"/>
              <a:t>A</a:t>
            </a:r>
            <a:r>
              <a:rPr lang="de-DE" sz="2200" baseline="-25000"/>
              <a:t>3</a:t>
            </a:r>
            <a:r>
              <a:rPr lang="de-DE" sz="2200"/>
              <a:t>, oft einhergehend mit Inkonsistenzen)</a:t>
            </a:r>
          </a:p>
          <a:p>
            <a:pPr marL="457200" indent="-457200">
              <a:buFont typeface="Arial" panose="020B0604020202020204" pitchFamily="34" charset="0"/>
              <a:buChar char="•"/>
            </a:pPr>
            <a:r>
              <a:rPr lang="de-DE" sz="2200" i="1"/>
              <a:t>stoff-fremde</a:t>
            </a:r>
            <a:r>
              <a:rPr lang="de-DE" sz="2200"/>
              <a:t> </a:t>
            </a:r>
            <a:r>
              <a:rPr lang="de-DE" sz="2200" i="1"/>
              <a:t>Bestandteile</a:t>
            </a:r>
            <a:r>
              <a:rPr lang="de-DE" sz="2200"/>
              <a:t> auftauchen, die keine eigenständigen Stoff-Kontexte erkennen lassen („Fremdkörper“ bzw. Inkonsistenzen)</a:t>
            </a:r>
          </a:p>
          <a:p>
            <a:pPr marL="457200" indent="-457200">
              <a:buFont typeface="Arial" panose="020B0604020202020204" pitchFamily="34" charset="0"/>
              <a:buChar char="•"/>
            </a:pPr>
            <a:r>
              <a:rPr lang="de-DE" sz="2200" i="1"/>
              <a:t>Wertungen und Hierarchisierungen</a:t>
            </a:r>
            <a:r>
              <a:rPr lang="de-DE" sz="2200"/>
              <a:t> auf abweichende Stoff-Traditionen hindeuten</a:t>
            </a:r>
            <a:endParaRPr lang="de-DE" sz="2200" i="1"/>
          </a:p>
          <a:p>
            <a:endParaRPr lang="de-DE" sz="2600"/>
          </a:p>
        </p:txBody>
      </p:sp>
      <p:sp>
        <p:nvSpPr>
          <p:cNvPr id="4" name="Foliennummernplatzhalter 3"/>
          <p:cNvSpPr>
            <a:spLocks noGrp="1"/>
          </p:cNvSpPr>
          <p:nvPr>
            <p:ph type="sldNum" sz="quarter" idx="12"/>
          </p:nvPr>
        </p:nvSpPr>
        <p:spPr/>
        <p:txBody>
          <a:bodyPr/>
          <a:lstStyle/>
          <a:p>
            <a:fld id="{5355A901-4199-4991-A34B-DA39B0381A69}" type="slidenum">
              <a:rPr lang="de-DE" smtClean="0">
                <a:solidFill>
                  <a:srgbClr val="5B9BD5">
                    <a:lumMod val="60000"/>
                    <a:lumOff val="40000"/>
                  </a:srgbClr>
                </a:solidFill>
              </a:rPr>
              <a:pPr/>
              <a:t>32</a:t>
            </a:fld>
            <a:endParaRPr lang="de-DE">
              <a:solidFill>
                <a:srgbClr val="5B9BD5">
                  <a:lumMod val="60000"/>
                  <a:lumOff val="40000"/>
                </a:srgbClr>
              </a:solidFill>
            </a:endParaRPr>
          </a:p>
        </p:txBody>
      </p:sp>
    </p:spTree>
    <p:extLst>
      <p:ext uri="{BB962C8B-B14F-4D97-AF65-F5344CB8AC3E}">
        <p14:creationId xmlns:p14="http://schemas.microsoft.com/office/powerpoint/2010/main" val="371602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a:solidFill>
                  <a:prstClr val="black"/>
                </a:solidFill>
              </a:rPr>
              <a:t>Sequenzanalyse und Stratifikationsanalyse</a:t>
            </a:r>
            <a:endParaRPr lang="de-DE" sz="3200"/>
          </a:p>
        </p:txBody>
      </p:sp>
      <p:sp>
        <p:nvSpPr>
          <p:cNvPr id="3" name="Inhaltsplatzhalter 2"/>
          <p:cNvSpPr>
            <a:spLocks noGrp="1"/>
          </p:cNvSpPr>
          <p:nvPr>
            <p:ph idx="1"/>
          </p:nvPr>
        </p:nvSpPr>
        <p:spPr>
          <a:xfrm>
            <a:off x="417945" y="1228436"/>
            <a:ext cx="11700164" cy="5264439"/>
          </a:xfrm>
        </p:spPr>
        <p:txBody>
          <a:bodyPr>
            <a:normAutofit/>
          </a:bodyPr>
          <a:lstStyle/>
          <a:p>
            <a:r>
              <a:rPr lang="de-DE" sz="2600" b="1"/>
              <a:t>Beispiel 1:</a:t>
            </a:r>
            <a:endParaRPr lang="de-DE" sz="2600"/>
          </a:p>
          <a:p>
            <a:pPr marL="457200" indent="-457200">
              <a:spcAft>
                <a:spcPts val="1200"/>
              </a:spcAft>
              <a:buFont typeface="Arial" panose="020B0604020202020204" pitchFamily="34" charset="0"/>
              <a:buChar char="•"/>
            </a:pPr>
            <a:r>
              <a:rPr lang="de-DE" sz="2400"/>
              <a:t>„Auf seinem Weg in die Unterwelt traf Herakles auch den Argostöter Hermes.“</a:t>
            </a:r>
          </a:p>
          <a:p>
            <a:pPr>
              <a:spcAft>
                <a:spcPts val="1200"/>
              </a:spcAft>
            </a:pPr>
            <a:r>
              <a:rPr lang="de-DE" sz="2000"/>
              <a:t>Determination „Argostöter“ = ganzes Hylem aus fremdem, eigenständigem Stoff</a:t>
            </a:r>
          </a:p>
          <a:p>
            <a:r>
              <a:rPr lang="de-DE" sz="2400">
                <a:sym typeface="Wingdings" panose="05000000000000000000" pitchFamily="2" charset="2"/>
              </a:rPr>
              <a:t> es greift neben der Hylemanalyse die </a:t>
            </a:r>
            <a:r>
              <a:rPr lang="de-DE" sz="2400" b="1" i="1">
                <a:sym typeface="Wingdings" panose="05000000000000000000" pitchFamily="2" charset="2"/>
              </a:rPr>
              <a:t>Sequenzanalyse </a:t>
            </a:r>
          </a:p>
          <a:p>
            <a:pPr>
              <a:spcBef>
                <a:spcPts val="1800"/>
              </a:spcBef>
            </a:pPr>
            <a:r>
              <a:rPr lang="de-DE" sz="2400" b="1">
                <a:sym typeface="Wingdings" panose="05000000000000000000" pitchFamily="2" charset="2"/>
              </a:rPr>
              <a:t>Hyleme aus </a:t>
            </a:r>
            <a:r>
              <a:rPr lang="de-DE" sz="2400" b="1" i="1">
                <a:sym typeface="Wingdings" panose="05000000000000000000" pitchFamily="2" charset="2"/>
              </a:rPr>
              <a:t>zwei</a:t>
            </a:r>
            <a:r>
              <a:rPr lang="de-DE" sz="2400" b="1">
                <a:sym typeface="Wingdings" panose="05000000000000000000" pitchFamily="2" charset="2"/>
              </a:rPr>
              <a:t> (unvollständigen) mythischen Stoffen:</a:t>
            </a:r>
          </a:p>
          <a:p>
            <a:pPr marL="342900" indent="-342900">
              <a:buFont typeface="Arial" panose="020B0604020202020204" pitchFamily="34" charset="0"/>
              <a:buChar char="•"/>
            </a:pPr>
            <a:r>
              <a:rPr lang="de-DE" sz="2400">
                <a:sym typeface="Wingdings" panose="05000000000000000000" pitchFamily="2" charset="2"/>
              </a:rPr>
              <a:t>2 Hyleme aus (früherem) </a:t>
            </a:r>
            <a:r>
              <a:rPr lang="de-DE" sz="2400" b="1">
                <a:sym typeface="Wingdings" panose="05000000000000000000" pitchFamily="2" charset="2"/>
              </a:rPr>
              <a:t>Stoff A</a:t>
            </a:r>
            <a:r>
              <a:rPr lang="de-DE" sz="2400">
                <a:sym typeface="Wingdings" panose="05000000000000000000" pitchFamily="2" charset="2"/>
              </a:rPr>
              <a:t>:</a:t>
            </a:r>
          </a:p>
          <a:p>
            <a:pPr marL="1143000" lvl="1">
              <a:buFont typeface="Arial" panose="020B0604020202020204" pitchFamily="34" charset="0"/>
              <a:buChar char="•"/>
            </a:pPr>
            <a:r>
              <a:rPr lang="de-DE" sz="2000">
                <a:sym typeface="Wingdings" panose="05000000000000000000" pitchFamily="2" charset="2"/>
              </a:rPr>
              <a:t>„Hermes tötet Argos.“</a:t>
            </a:r>
          </a:p>
          <a:p>
            <a:pPr marL="1143000" lvl="1">
              <a:buFont typeface="Arial" panose="020B0604020202020204" pitchFamily="34" charset="0"/>
              <a:buChar char="•"/>
            </a:pPr>
            <a:r>
              <a:rPr lang="de-DE" sz="2000">
                <a:sym typeface="Wingdings" panose="05000000000000000000" pitchFamily="2" charset="2"/>
              </a:rPr>
              <a:t>„Hermes heißt (seitdem) ,Argostöter‘.“</a:t>
            </a:r>
          </a:p>
          <a:p>
            <a:pPr marL="342900" indent="-342900">
              <a:buFont typeface="Arial" panose="020B0604020202020204" pitchFamily="34" charset="0"/>
              <a:buChar char="•"/>
            </a:pPr>
            <a:r>
              <a:rPr lang="de-DE" sz="2400">
                <a:sym typeface="Wingdings" panose="05000000000000000000" pitchFamily="2" charset="2"/>
              </a:rPr>
              <a:t>3 Hyleme aus (gerade ablaufendem) </a:t>
            </a:r>
            <a:r>
              <a:rPr lang="de-DE" sz="2400" b="1">
                <a:sym typeface="Wingdings" panose="05000000000000000000" pitchFamily="2" charset="2"/>
              </a:rPr>
              <a:t>Stoff B</a:t>
            </a:r>
            <a:r>
              <a:rPr lang="de-DE" sz="2400">
                <a:sym typeface="Wingdings" panose="05000000000000000000" pitchFamily="2" charset="2"/>
              </a:rPr>
              <a:t>:</a:t>
            </a:r>
          </a:p>
          <a:p>
            <a:pPr marL="1143000" lvl="1">
              <a:buFont typeface="Arial" panose="020B0604020202020204" pitchFamily="34" charset="0"/>
              <a:buChar char="•"/>
            </a:pPr>
            <a:r>
              <a:rPr lang="de-DE" sz="2000">
                <a:sym typeface="Wingdings" panose="05000000000000000000" pitchFamily="2" charset="2"/>
              </a:rPr>
              <a:t>„Herakles geht in die Unterwelt.“</a:t>
            </a:r>
          </a:p>
          <a:p>
            <a:pPr marL="1143000" lvl="1">
              <a:buFont typeface="Arial" panose="020B0604020202020204" pitchFamily="34" charset="0"/>
              <a:buChar char="•"/>
            </a:pPr>
            <a:r>
              <a:rPr lang="de-DE" sz="2000">
                <a:sym typeface="Wingdings" panose="05000000000000000000" pitchFamily="2" charset="2"/>
              </a:rPr>
              <a:t>„Herakles trifft auf dem Weg NN.“ 			</a:t>
            </a:r>
            <a:r>
              <a:rPr lang="de-DE" sz="2000" i="1">
                <a:sym typeface="Wingdings" panose="05000000000000000000" pitchFamily="2" charset="2"/>
              </a:rPr>
              <a:t>( wegen des Wörtchens „auch“!)</a:t>
            </a:r>
          </a:p>
          <a:p>
            <a:pPr marL="1143000" lvl="1">
              <a:buFont typeface="Arial" panose="020B0604020202020204" pitchFamily="34" charset="0"/>
              <a:buChar char="•"/>
            </a:pPr>
            <a:r>
              <a:rPr lang="de-DE" sz="2000">
                <a:sym typeface="Wingdings" panose="05000000000000000000" pitchFamily="2" charset="2"/>
              </a:rPr>
              <a:t>„Herakles trifft auf dem Weg den Argostöter Hermes.“</a:t>
            </a:r>
          </a:p>
          <a:p>
            <a:endParaRPr lang="de-DE" sz="2400"/>
          </a:p>
        </p:txBody>
      </p:sp>
      <p:sp>
        <p:nvSpPr>
          <p:cNvPr id="4" name="Foliennummernplatzhalter 3"/>
          <p:cNvSpPr>
            <a:spLocks noGrp="1"/>
          </p:cNvSpPr>
          <p:nvPr>
            <p:ph type="sldNum" sz="quarter" idx="12"/>
          </p:nvPr>
        </p:nvSpPr>
        <p:spPr/>
        <p:txBody>
          <a:bodyPr/>
          <a:lstStyle/>
          <a:p>
            <a:fld id="{5355A901-4199-4991-A34B-DA39B0381A69}" type="slidenum">
              <a:rPr lang="de-DE" smtClean="0">
                <a:solidFill>
                  <a:srgbClr val="5B9BD5">
                    <a:lumMod val="60000"/>
                    <a:lumOff val="40000"/>
                  </a:srgbClr>
                </a:solidFill>
              </a:rPr>
              <a:pPr/>
              <a:t>33</a:t>
            </a:fld>
            <a:endParaRPr lang="de-DE">
              <a:solidFill>
                <a:srgbClr val="5B9BD5">
                  <a:lumMod val="60000"/>
                  <a:lumOff val="40000"/>
                </a:srgbClr>
              </a:solidFill>
            </a:endParaRPr>
          </a:p>
        </p:txBody>
      </p:sp>
    </p:spTree>
    <p:extLst>
      <p:ext uri="{BB962C8B-B14F-4D97-AF65-F5344CB8AC3E}">
        <p14:creationId xmlns:p14="http://schemas.microsoft.com/office/powerpoint/2010/main" val="226412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a:t>Sequenzanalyse und Stratifikationsanalyse</a:t>
            </a:r>
          </a:p>
        </p:txBody>
      </p:sp>
      <p:sp>
        <p:nvSpPr>
          <p:cNvPr id="3" name="Inhaltsplatzhalter 2"/>
          <p:cNvSpPr>
            <a:spLocks noGrp="1"/>
          </p:cNvSpPr>
          <p:nvPr>
            <p:ph idx="1"/>
          </p:nvPr>
        </p:nvSpPr>
        <p:spPr>
          <a:xfrm>
            <a:off x="286326" y="1228436"/>
            <a:ext cx="11905673" cy="5264439"/>
          </a:xfrm>
        </p:spPr>
        <p:txBody>
          <a:bodyPr>
            <a:normAutofit/>
          </a:bodyPr>
          <a:lstStyle/>
          <a:p>
            <a:r>
              <a:rPr lang="de-DE" sz="2600" b="1"/>
              <a:t>Beispiel 2:</a:t>
            </a:r>
            <a:endParaRPr lang="de-DE" sz="2600"/>
          </a:p>
          <a:p>
            <a:pPr marL="457200" indent="-457200">
              <a:spcAft>
                <a:spcPts val="1200"/>
              </a:spcAft>
              <a:buFont typeface="Arial" panose="020B0604020202020204" pitchFamily="34" charset="0"/>
              <a:buChar char="•"/>
            </a:pPr>
            <a:r>
              <a:rPr lang="de-DE" sz="2400"/>
              <a:t>„Auf seinem Weg in die Unterwelt traf Herakles den raketenschnellen Hermes.“</a:t>
            </a:r>
          </a:p>
          <a:p>
            <a:pPr>
              <a:spcAft>
                <a:spcPts val="1200"/>
              </a:spcAft>
            </a:pPr>
            <a:r>
              <a:rPr lang="de-DE" sz="2000"/>
              <a:t>Determination „raketenschnell“ ist dem (antiken) Stoff eindeutig fremd, lässt aber selbst keinen eigenständigen Stoff erkennen</a:t>
            </a:r>
          </a:p>
          <a:p>
            <a:r>
              <a:rPr lang="de-DE" sz="2400">
                <a:sym typeface="Wingdings" panose="05000000000000000000" pitchFamily="2" charset="2"/>
              </a:rPr>
              <a:t> es greift neben der Hylemanalyse die </a:t>
            </a:r>
            <a:r>
              <a:rPr lang="de-DE" sz="2400" b="1" i="1">
                <a:sym typeface="Wingdings" panose="05000000000000000000" pitchFamily="2" charset="2"/>
              </a:rPr>
              <a:t>Stratifikationsanalyse</a:t>
            </a:r>
          </a:p>
          <a:p>
            <a:pPr>
              <a:spcBef>
                <a:spcPts val="1800"/>
              </a:spcBef>
            </a:pPr>
            <a:r>
              <a:rPr lang="de-DE" sz="2400" b="1">
                <a:sym typeface="Wingdings" panose="05000000000000000000" pitchFamily="2" charset="2"/>
              </a:rPr>
              <a:t>Hyleme aus </a:t>
            </a:r>
            <a:r>
              <a:rPr lang="de-DE" sz="2400" b="1" i="1">
                <a:sym typeface="Wingdings" panose="05000000000000000000" pitchFamily="2" charset="2"/>
              </a:rPr>
              <a:t>einem</a:t>
            </a:r>
            <a:r>
              <a:rPr lang="de-DE" sz="2400" b="1">
                <a:sym typeface="Wingdings" panose="05000000000000000000" pitchFamily="2" charset="2"/>
              </a:rPr>
              <a:t> mythischen Stoff mit 2 Strata:</a:t>
            </a:r>
          </a:p>
          <a:p>
            <a:pPr marL="342900" indent="-342900">
              <a:buFont typeface="Arial" panose="020B0604020202020204" pitchFamily="34" charset="0"/>
              <a:buChar char="•"/>
            </a:pPr>
            <a:r>
              <a:rPr lang="de-DE" sz="2400">
                <a:sym typeface="Wingdings" panose="05000000000000000000" pitchFamily="2" charset="2"/>
              </a:rPr>
              <a:t>2 punktuelle Hyleme aus (antikem) </a:t>
            </a:r>
            <a:r>
              <a:rPr lang="de-DE" sz="2400" b="1">
                <a:sym typeface="Wingdings" panose="05000000000000000000" pitchFamily="2" charset="2"/>
              </a:rPr>
              <a:t>Stratum 1</a:t>
            </a:r>
            <a:r>
              <a:rPr lang="de-DE" sz="2400">
                <a:sym typeface="Wingdings" panose="05000000000000000000" pitchFamily="2" charset="2"/>
              </a:rPr>
              <a:t>:</a:t>
            </a:r>
          </a:p>
          <a:p>
            <a:pPr marL="1143000" lvl="1">
              <a:buFont typeface="Arial" panose="020B0604020202020204" pitchFamily="34" charset="0"/>
              <a:buChar char="•"/>
            </a:pPr>
            <a:r>
              <a:rPr lang="de-DE" sz="2000">
                <a:sym typeface="Wingdings" panose="05000000000000000000" pitchFamily="2" charset="2"/>
              </a:rPr>
              <a:t>„Herakles geht in die Unterwelt.“</a:t>
            </a:r>
          </a:p>
          <a:p>
            <a:pPr marL="1143000" lvl="1">
              <a:buFont typeface="Arial" panose="020B0604020202020204" pitchFamily="34" charset="0"/>
              <a:buChar char="•"/>
            </a:pPr>
            <a:r>
              <a:rPr lang="de-DE" sz="2000">
                <a:sym typeface="Wingdings" panose="05000000000000000000" pitchFamily="2" charset="2"/>
              </a:rPr>
              <a:t>„Herakles trifft auf dem Weg den Hermes.“</a:t>
            </a:r>
          </a:p>
          <a:p>
            <a:pPr marL="342900" indent="-342900">
              <a:buFont typeface="Arial" panose="020B0604020202020204" pitchFamily="34" charset="0"/>
              <a:buChar char="•"/>
            </a:pPr>
            <a:r>
              <a:rPr lang="de-DE" sz="2400">
                <a:sym typeface="Wingdings" panose="05000000000000000000" pitchFamily="2" charset="2"/>
              </a:rPr>
              <a:t>1 Determination aus (modernem) </a:t>
            </a:r>
            <a:r>
              <a:rPr lang="de-DE" sz="2400" b="1">
                <a:sym typeface="Wingdings" panose="05000000000000000000" pitchFamily="2" charset="2"/>
              </a:rPr>
              <a:t>Stratum 2</a:t>
            </a:r>
            <a:r>
              <a:rPr lang="de-DE" sz="2400">
                <a:sym typeface="Wingdings" panose="05000000000000000000" pitchFamily="2" charset="2"/>
              </a:rPr>
              <a:t>:</a:t>
            </a:r>
          </a:p>
          <a:p>
            <a:pPr marL="1143000" lvl="1">
              <a:buFont typeface="Arial" panose="020B0604020202020204" pitchFamily="34" charset="0"/>
              <a:buChar char="•"/>
            </a:pPr>
            <a:r>
              <a:rPr lang="de-DE" sz="2000">
                <a:sym typeface="Wingdings" panose="05000000000000000000" pitchFamily="2" charset="2"/>
              </a:rPr>
              <a:t>„raketenschnell“ (für Hermes)</a:t>
            </a:r>
          </a:p>
          <a:p>
            <a:endParaRPr lang="de-DE" sz="2400"/>
          </a:p>
        </p:txBody>
      </p:sp>
      <p:sp>
        <p:nvSpPr>
          <p:cNvPr id="4" name="Foliennummernplatzhalter 3"/>
          <p:cNvSpPr>
            <a:spLocks noGrp="1"/>
          </p:cNvSpPr>
          <p:nvPr>
            <p:ph type="sldNum" sz="quarter" idx="12"/>
          </p:nvPr>
        </p:nvSpPr>
        <p:spPr/>
        <p:txBody>
          <a:bodyPr/>
          <a:lstStyle/>
          <a:p>
            <a:fld id="{5355A901-4199-4991-A34B-DA39B0381A69}" type="slidenum">
              <a:rPr lang="de-DE" smtClean="0">
                <a:solidFill>
                  <a:srgbClr val="5B9BD5">
                    <a:lumMod val="60000"/>
                    <a:lumOff val="40000"/>
                  </a:srgbClr>
                </a:solidFill>
              </a:rPr>
              <a:pPr/>
              <a:t>34</a:t>
            </a:fld>
            <a:endParaRPr lang="de-DE">
              <a:solidFill>
                <a:srgbClr val="5B9BD5">
                  <a:lumMod val="60000"/>
                  <a:lumOff val="40000"/>
                </a:srgbClr>
              </a:solidFill>
            </a:endParaRPr>
          </a:p>
        </p:txBody>
      </p:sp>
    </p:spTree>
    <p:extLst>
      <p:ext uri="{BB962C8B-B14F-4D97-AF65-F5344CB8AC3E}">
        <p14:creationId xmlns:p14="http://schemas.microsoft.com/office/powerpoint/2010/main" val="369422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a:t>Sequenzanalyse und Stratifikationsanalyse</a:t>
            </a:r>
          </a:p>
        </p:txBody>
      </p:sp>
      <p:sp>
        <p:nvSpPr>
          <p:cNvPr id="3" name="Inhaltsplatzhalter 2"/>
          <p:cNvSpPr>
            <a:spLocks noGrp="1"/>
          </p:cNvSpPr>
          <p:nvPr>
            <p:ph idx="1"/>
          </p:nvPr>
        </p:nvSpPr>
        <p:spPr>
          <a:xfrm>
            <a:off x="286326" y="1228436"/>
            <a:ext cx="11905673" cy="5264439"/>
          </a:xfrm>
        </p:spPr>
        <p:txBody>
          <a:bodyPr>
            <a:normAutofit/>
          </a:bodyPr>
          <a:lstStyle/>
          <a:p>
            <a:r>
              <a:rPr lang="de-DE" sz="2600" b="1"/>
              <a:t>Beispiel 3:</a:t>
            </a:r>
            <a:endParaRPr lang="de-DE" sz="2600"/>
          </a:p>
          <a:p>
            <a:pPr marL="457200" indent="-457200">
              <a:spcAft>
                <a:spcPts val="1200"/>
              </a:spcAft>
              <a:buFont typeface="Arial" panose="020B0604020202020204" pitchFamily="34" charset="0"/>
              <a:buChar char="•"/>
            </a:pPr>
            <a:r>
              <a:rPr lang="de-DE" sz="2400"/>
              <a:t>Innana sagt, sie sei in die Unterwelt gekommen, um am Totenopfer für den verstorbenen Gemahl der Ereškigal teilzunehmen (</a:t>
            </a:r>
            <a:r>
              <a:rPr lang="de-DE" sz="2400" i="1"/>
              <a:t>Innanas Gang </a:t>
            </a:r>
            <a:r>
              <a:rPr lang="de-DE" sz="2400"/>
              <a:t>86-89).</a:t>
            </a:r>
          </a:p>
          <a:p>
            <a:pPr marL="1257300" lvl="1" indent="-457200">
              <a:spcAft>
                <a:spcPts val="1200"/>
              </a:spcAft>
              <a:buFont typeface="Arial" panose="020B0604020202020204" pitchFamily="34" charset="0"/>
              <a:buChar char="•"/>
            </a:pPr>
            <a:r>
              <a:rPr lang="de-DE" sz="2000"/>
              <a:t>im Mythos </a:t>
            </a:r>
            <a:r>
              <a:rPr lang="de-DE" sz="2000" b="1" cap="small"/>
              <a:t>Innanas Gang zur Unterwelt</a:t>
            </a:r>
            <a:r>
              <a:rPr lang="de-DE" sz="2000"/>
              <a:t> wird verwiesen auf (früheren) Mythos vom </a:t>
            </a:r>
            <a:r>
              <a:rPr lang="de-DE" sz="2000" b="1" cap="small"/>
              <a:t>Tod des Gemahls der Ereškigal</a:t>
            </a:r>
          </a:p>
          <a:p>
            <a:pPr marL="1257300" lvl="1" indent="-457200">
              <a:spcAft>
                <a:spcPts val="1200"/>
              </a:spcAft>
              <a:buFont typeface="Arial" panose="020B0604020202020204" pitchFamily="34" charset="0"/>
              <a:buChar char="•"/>
            </a:pPr>
            <a:r>
              <a:rPr lang="de-DE" sz="2000"/>
              <a:t>angedeutet wird (in Form einer Absichts-Erklärung) die Inkorporation des Mythos </a:t>
            </a:r>
            <a:r>
              <a:rPr lang="de-DE" sz="2000" b="1" cap="small"/>
              <a:t>Ereškigal veranstaltet ein Totenopfer für ihren verstorbenen Gemahl</a:t>
            </a:r>
          </a:p>
          <a:p>
            <a:r>
              <a:rPr lang="de-DE" sz="2400">
                <a:sym typeface="Wingdings" panose="05000000000000000000" pitchFamily="2" charset="2"/>
              </a:rPr>
              <a:t> es greift die </a:t>
            </a:r>
            <a:r>
              <a:rPr lang="de-DE" sz="2400" b="1" i="1">
                <a:sym typeface="Wingdings" panose="05000000000000000000" pitchFamily="2" charset="2"/>
              </a:rPr>
              <a:t>Sequenzanalyse </a:t>
            </a:r>
          </a:p>
          <a:p>
            <a:pPr>
              <a:spcBef>
                <a:spcPts val="1800"/>
              </a:spcBef>
            </a:pPr>
            <a:r>
              <a:rPr lang="de-DE" sz="2400">
                <a:sym typeface="Wingdings" panose="05000000000000000000" pitchFamily="2" charset="2"/>
              </a:rPr>
              <a:t>Hyleme aus </a:t>
            </a:r>
            <a:r>
              <a:rPr lang="de-DE" sz="2400" b="1" i="1">
                <a:sym typeface="Wingdings" panose="05000000000000000000" pitchFamily="2" charset="2"/>
              </a:rPr>
              <a:t>drei </a:t>
            </a:r>
            <a:r>
              <a:rPr lang="de-DE" sz="2400" b="1">
                <a:sym typeface="Wingdings" panose="05000000000000000000" pitchFamily="2" charset="2"/>
              </a:rPr>
              <a:t>mythischen Stoffen</a:t>
            </a:r>
            <a:endParaRPr lang="de-DE" sz="2400">
              <a:sym typeface="Wingdings" panose="05000000000000000000" pitchFamily="2" charset="2"/>
            </a:endParaRPr>
          </a:p>
          <a:p>
            <a:pPr marL="342900" indent="-342900">
              <a:spcBef>
                <a:spcPts val="1800"/>
              </a:spcBef>
              <a:buFont typeface="Arial" panose="020B0604020202020204" pitchFamily="34" charset="0"/>
              <a:buChar char="•"/>
            </a:pPr>
            <a:r>
              <a:rPr lang="de-DE" sz="2400" b="1" i="1">
                <a:sym typeface="Wingdings" panose="05000000000000000000" pitchFamily="2" charset="2"/>
              </a:rPr>
              <a:t>narratologisch</a:t>
            </a:r>
            <a:r>
              <a:rPr lang="de-DE" sz="2400">
                <a:sym typeface="Wingdings" panose="05000000000000000000" pitchFamily="2" charset="2"/>
              </a:rPr>
              <a:t> ( Textebene!) betrachtet sehr eng miteinander verknüpft</a:t>
            </a:r>
          </a:p>
          <a:p>
            <a:pPr marL="342900" indent="-342900">
              <a:spcBef>
                <a:spcPts val="600"/>
              </a:spcBef>
              <a:buFont typeface="Arial" panose="020B0604020202020204" pitchFamily="34" charset="0"/>
              <a:buChar char="•"/>
            </a:pPr>
            <a:r>
              <a:rPr lang="de-DE" sz="2400" b="1" i="1">
                <a:sym typeface="Wingdings" panose="05000000000000000000" pitchFamily="2" charset="2"/>
              </a:rPr>
              <a:t>stoffanalytisch</a:t>
            </a:r>
            <a:r>
              <a:rPr lang="de-DE" sz="2400">
                <a:sym typeface="Wingdings" panose="05000000000000000000" pitchFamily="2" charset="2"/>
              </a:rPr>
              <a:t> sinnvollerweise und vorsichtshalber zunächst zu trennen</a:t>
            </a:r>
          </a:p>
          <a:p>
            <a:pPr>
              <a:spcBef>
                <a:spcPts val="1800"/>
              </a:spcBef>
            </a:pPr>
            <a:endParaRPr lang="de-DE" sz="2400" b="1">
              <a:sym typeface="Wingdings" panose="05000000000000000000" pitchFamily="2" charset="2"/>
            </a:endParaRPr>
          </a:p>
          <a:p>
            <a:endParaRPr lang="de-DE" sz="1800">
              <a:sym typeface="Wingdings" panose="05000000000000000000" pitchFamily="2" charset="2"/>
            </a:endParaRPr>
          </a:p>
        </p:txBody>
      </p:sp>
      <p:sp>
        <p:nvSpPr>
          <p:cNvPr id="4" name="Foliennummernplatzhalter 3"/>
          <p:cNvSpPr>
            <a:spLocks noGrp="1"/>
          </p:cNvSpPr>
          <p:nvPr>
            <p:ph type="sldNum" sz="quarter" idx="12"/>
          </p:nvPr>
        </p:nvSpPr>
        <p:spPr/>
        <p:txBody>
          <a:bodyPr/>
          <a:lstStyle/>
          <a:p>
            <a:fld id="{5355A901-4199-4991-A34B-DA39B0381A69}" type="slidenum">
              <a:rPr lang="de-DE" smtClean="0">
                <a:solidFill>
                  <a:srgbClr val="5B9BD5">
                    <a:lumMod val="60000"/>
                    <a:lumOff val="40000"/>
                  </a:srgbClr>
                </a:solidFill>
              </a:rPr>
              <a:pPr/>
              <a:t>35</a:t>
            </a:fld>
            <a:endParaRPr lang="de-DE">
              <a:solidFill>
                <a:srgbClr val="5B9BD5">
                  <a:lumMod val="60000"/>
                  <a:lumOff val="40000"/>
                </a:srgbClr>
              </a:solidFill>
            </a:endParaRPr>
          </a:p>
        </p:txBody>
      </p:sp>
    </p:spTree>
    <p:extLst>
      <p:ext uri="{BB962C8B-B14F-4D97-AF65-F5344CB8AC3E}">
        <p14:creationId xmlns:p14="http://schemas.microsoft.com/office/powerpoint/2010/main" val="167774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a:t>Sequenzanalyse und Stratifikationsanalyse</a:t>
            </a:r>
          </a:p>
        </p:txBody>
      </p:sp>
      <p:sp>
        <p:nvSpPr>
          <p:cNvPr id="3" name="Inhaltsplatzhalter 2"/>
          <p:cNvSpPr>
            <a:spLocks noGrp="1"/>
          </p:cNvSpPr>
          <p:nvPr>
            <p:ph idx="1"/>
          </p:nvPr>
        </p:nvSpPr>
        <p:spPr>
          <a:xfrm>
            <a:off x="286326" y="1228436"/>
            <a:ext cx="11905673" cy="5264439"/>
          </a:xfrm>
        </p:spPr>
        <p:txBody>
          <a:bodyPr>
            <a:normAutofit/>
          </a:bodyPr>
          <a:lstStyle/>
          <a:p>
            <a:r>
              <a:rPr lang="de-DE" sz="2600" b="1"/>
              <a:t>Beispiel 4:</a:t>
            </a:r>
            <a:endParaRPr lang="de-DE" sz="2600"/>
          </a:p>
          <a:p>
            <a:pPr marL="457200" indent="-457200">
              <a:spcAft>
                <a:spcPts val="1200"/>
              </a:spcAft>
              <a:buFont typeface="Arial" panose="020B0604020202020204" pitchFamily="34" charset="0"/>
              <a:buChar char="•"/>
            </a:pPr>
            <a:r>
              <a:rPr lang="de-DE" sz="2400"/>
              <a:t>Herakles geht in die Unterwelt, um Kerberos zu holen und hebt zwischendurch eine Grube aus, füllt sie mit Opfertier-Blut, lockt damit die verstorbenen Seelen an, lässt aber nur Teiresias trinken, weil er von ihm erfahren will, wie er wieder nach Hause gelangen kann.</a:t>
            </a:r>
          </a:p>
          <a:p>
            <a:pPr>
              <a:spcAft>
                <a:spcPts val="1200"/>
              </a:spcAft>
            </a:pPr>
            <a:r>
              <a:rPr lang="de-DE" sz="2000"/>
              <a:t>In den Mythos </a:t>
            </a:r>
            <a:r>
              <a:rPr lang="de-DE" sz="2000" cap="small"/>
              <a:t>Herakles geht in die Unterwelt, um Kerberos zu holen </a:t>
            </a:r>
            <a:r>
              <a:rPr lang="de-DE" sz="2000"/>
              <a:t>werden Hyleme vom Mythos </a:t>
            </a:r>
            <a:r>
              <a:rPr lang="de-DE" sz="2000" cap="small"/>
              <a:t>Odysseus geht in die Unterwelt</a:t>
            </a:r>
            <a:r>
              <a:rPr lang="de-DE" sz="2000"/>
              <a:t> übernommen und zu einem Teil des Herakles-Mythos gemacht (Übernahme)</a:t>
            </a:r>
            <a:endParaRPr lang="de-DE" sz="2000" cap="small"/>
          </a:p>
          <a:p>
            <a:r>
              <a:rPr lang="de-DE" sz="2400">
                <a:sym typeface="Wingdings" panose="05000000000000000000" pitchFamily="2" charset="2"/>
              </a:rPr>
              <a:t> es greift die </a:t>
            </a:r>
            <a:r>
              <a:rPr lang="de-DE" sz="2400" b="1" i="1">
                <a:sym typeface="Wingdings" panose="05000000000000000000" pitchFamily="2" charset="2"/>
              </a:rPr>
              <a:t>Stratifikationsanalyse</a:t>
            </a:r>
          </a:p>
          <a:p>
            <a:pPr>
              <a:spcBef>
                <a:spcPts val="1800"/>
              </a:spcBef>
            </a:pPr>
            <a:r>
              <a:rPr lang="de-DE" sz="2400">
                <a:sym typeface="Wingdings" panose="05000000000000000000" pitchFamily="2" charset="2"/>
              </a:rPr>
              <a:t>Hyleme </a:t>
            </a:r>
            <a:r>
              <a:rPr lang="de-DE" sz="2400" b="1">
                <a:sym typeface="Wingdings" panose="05000000000000000000" pitchFamily="2" charset="2"/>
              </a:rPr>
              <a:t>aus zwei</a:t>
            </a:r>
            <a:r>
              <a:rPr lang="de-DE" sz="2400" b="1" i="1">
                <a:sym typeface="Wingdings" panose="05000000000000000000" pitchFamily="2" charset="2"/>
              </a:rPr>
              <a:t> </a:t>
            </a:r>
            <a:r>
              <a:rPr lang="de-DE" sz="2400" b="1">
                <a:sym typeface="Wingdings" panose="05000000000000000000" pitchFamily="2" charset="2"/>
              </a:rPr>
              <a:t>mythischen Stoffen A + B</a:t>
            </a:r>
            <a:r>
              <a:rPr lang="de-DE" sz="2400">
                <a:sym typeface="Wingdings" panose="05000000000000000000" pitchFamily="2" charset="2"/>
              </a:rPr>
              <a:t> werden zu einem</a:t>
            </a:r>
          </a:p>
          <a:p>
            <a:pPr>
              <a:lnSpc>
                <a:spcPct val="100000"/>
              </a:lnSpc>
              <a:spcBef>
                <a:spcPts val="0"/>
              </a:spcBef>
            </a:pPr>
            <a:r>
              <a:rPr lang="de-DE" sz="2400" b="1">
                <a:sym typeface="Wingdings" panose="05000000000000000000" pitchFamily="2" charset="2"/>
              </a:rPr>
              <a:t>erweiterten Mythos A‘</a:t>
            </a:r>
            <a:r>
              <a:rPr lang="de-DE" sz="2400">
                <a:sym typeface="Wingdings" panose="05000000000000000000" pitchFamily="2" charset="2"/>
              </a:rPr>
              <a:t> (</a:t>
            </a:r>
            <a:r>
              <a:rPr lang="de-DE" sz="2400" i="1">
                <a:sym typeface="Wingdings" panose="05000000000000000000" pitchFamily="2" charset="2"/>
              </a:rPr>
              <a:t>Stratum 1</a:t>
            </a:r>
            <a:r>
              <a:rPr lang="de-DE" sz="2400">
                <a:sym typeface="Wingdings" panose="05000000000000000000" pitchFamily="2" charset="2"/>
              </a:rPr>
              <a:t>) mit Elementen aus Mythos B (</a:t>
            </a:r>
            <a:r>
              <a:rPr lang="de-DE" sz="2400" i="1">
                <a:sym typeface="Wingdings" panose="05000000000000000000" pitchFamily="2" charset="2"/>
              </a:rPr>
              <a:t>Stratum 2</a:t>
            </a:r>
            <a:r>
              <a:rPr lang="de-DE" sz="2400">
                <a:sym typeface="Wingdings" panose="05000000000000000000" pitchFamily="2" charset="2"/>
              </a:rPr>
              <a:t>)</a:t>
            </a:r>
          </a:p>
          <a:p>
            <a:pPr>
              <a:spcBef>
                <a:spcPts val="1800"/>
              </a:spcBef>
            </a:pPr>
            <a:endParaRPr lang="de-DE" sz="2400" b="1">
              <a:sym typeface="Wingdings" panose="05000000000000000000" pitchFamily="2" charset="2"/>
            </a:endParaRPr>
          </a:p>
        </p:txBody>
      </p:sp>
      <p:sp>
        <p:nvSpPr>
          <p:cNvPr id="4" name="Foliennummernplatzhalter 3"/>
          <p:cNvSpPr>
            <a:spLocks noGrp="1"/>
          </p:cNvSpPr>
          <p:nvPr>
            <p:ph type="sldNum" sz="quarter" idx="12"/>
          </p:nvPr>
        </p:nvSpPr>
        <p:spPr/>
        <p:txBody>
          <a:bodyPr/>
          <a:lstStyle/>
          <a:p>
            <a:fld id="{5355A901-4199-4991-A34B-DA39B0381A69}" type="slidenum">
              <a:rPr lang="de-DE" smtClean="0">
                <a:solidFill>
                  <a:srgbClr val="5B9BD5">
                    <a:lumMod val="60000"/>
                    <a:lumOff val="40000"/>
                  </a:srgbClr>
                </a:solidFill>
              </a:rPr>
              <a:pPr/>
              <a:t>36</a:t>
            </a:fld>
            <a:endParaRPr lang="de-DE">
              <a:solidFill>
                <a:srgbClr val="5B9BD5">
                  <a:lumMod val="60000"/>
                  <a:lumOff val="40000"/>
                </a:srgbClr>
              </a:solidFill>
            </a:endParaRPr>
          </a:p>
        </p:txBody>
      </p:sp>
    </p:spTree>
    <p:extLst>
      <p:ext uri="{BB962C8B-B14F-4D97-AF65-F5344CB8AC3E}">
        <p14:creationId xmlns:p14="http://schemas.microsoft.com/office/powerpoint/2010/main" val="255343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a:solidFill>
                  <a:schemeClr val="bg1"/>
                </a:solidFill>
              </a:rPr>
              <a:t>Beispiel: „Nekyia“ des Polygnotos (5. Jh. v. Chr.)</a:t>
            </a:r>
          </a:p>
        </p:txBody>
      </p:sp>
      <p:sp>
        <p:nvSpPr>
          <p:cNvPr id="3" name="Inhaltsplatzhalter 2"/>
          <p:cNvSpPr>
            <a:spLocks noGrp="1"/>
          </p:cNvSpPr>
          <p:nvPr>
            <p:ph idx="1"/>
          </p:nvPr>
        </p:nvSpPr>
        <p:spPr/>
        <p:txBody>
          <a:bodyPr/>
          <a:lstStyle/>
          <a:p>
            <a:endParaRPr lang="de-DE"/>
          </a:p>
          <a:p>
            <a:endParaRPr lang="de-DE"/>
          </a:p>
          <a:p>
            <a:endParaRPr lang="de-DE"/>
          </a:p>
          <a:p>
            <a:endParaRPr lang="de-DE"/>
          </a:p>
          <a:p>
            <a:endParaRPr lang="de-DE"/>
          </a:p>
          <a:p>
            <a:endParaRPr lang="de-DE"/>
          </a:p>
          <a:p>
            <a:endParaRPr lang="de-DE"/>
          </a:p>
          <a:p>
            <a:endParaRPr lang="de-DE"/>
          </a:p>
          <a:p>
            <a:endParaRPr lang="de-DE" sz="1200"/>
          </a:p>
          <a:p>
            <a:endParaRPr lang="de-DE" sz="1200"/>
          </a:p>
          <a:p>
            <a:endParaRPr lang="de-DE" sz="1200">
              <a:solidFill>
                <a:schemeClr val="bg1"/>
              </a:solidFill>
            </a:endParaRPr>
          </a:p>
          <a:p>
            <a:r>
              <a:rPr lang="de-DE" sz="1200">
                <a:solidFill>
                  <a:schemeClr val="bg1"/>
                </a:solidFill>
              </a:rPr>
              <a:t>https://commons.wikimedia.org/wiki/File:Reconstruction_of_Nekyia_by_Polygnotus.JPG (Ausschnitt; Rekonstruktion durch Hermann Schenck)</a:t>
            </a:r>
          </a:p>
          <a:p>
            <a:endParaRPr lang="de-DE"/>
          </a:p>
        </p:txBody>
      </p:sp>
      <p:sp>
        <p:nvSpPr>
          <p:cNvPr id="4" name="Foliennummernplatzhalter 3"/>
          <p:cNvSpPr>
            <a:spLocks noGrp="1"/>
          </p:cNvSpPr>
          <p:nvPr>
            <p:ph type="sldNum" sz="quarter" idx="12"/>
          </p:nvPr>
        </p:nvSpPr>
        <p:spPr/>
        <p:txBody>
          <a:bodyPr/>
          <a:lstStyle/>
          <a:p>
            <a:fld id="{5355A901-4199-4991-A34B-DA39B0381A69}" type="slidenum">
              <a:rPr lang="de-DE" smtClean="0"/>
              <a:pPr/>
              <a:t>4</a:t>
            </a:fld>
            <a:endParaRPr lang="de-DE"/>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53268" t="1551" r="442" b="12951"/>
          <a:stretch/>
        </p:blipFill>
        <p:spPr>
          <a:xfrm>
            <a:off x="166255" y="1119982"/>
            <a:ext cx="10124949" cy="4726635"/>
          </a:xfrm>
          <a:prstGeom prst="rect">
            <a:avLst/>
          </a:prstGeom>
        </p:spPr>
      </p:pic>
    </p:spTree>
    <p:extLst>
      <p:ext uri="{BB962C8B-B14F-4D97-AF65-F5344CB8AC3E}">
        <p14:creationId xmlns:p14="http://schemas.microsoft.com/office/powerpoint/2010/main" val="2291888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a:solidFill>
                  <a:schemeClr val="bg1"/>
                </a:solidFill>
              </a:rPr>
              <a:t>Beispiel: „Nekyia“ des Polygnotos (5. Jh. v. Chr.)</a:t>
            </a:r>
          </a:p>
        </p:txBody>
      </p:sp>
      <p:sp>
        <p:nvSpPr>
          <p:cNvPr id="3" name="Inhaltsplatzhalter 2"/>
          <p:cNvSpPr>
            <a:spLocks noGrp="1"/>
          </p:cNvSpPr>
          <p:nvPr>
            <p:ph idx="1"/>
          </p:nvPr>
        </p:nvSpPr>
        <p:spPr/>
        <p:txBody>
          <a:bodyPr/>
          <a:lstStyle/>
          <a:p>
            <a:endParaRPr lang="de-DE"/>
          </a:p>
          <a:p>
            <a:endParaRPr lang="de-DE"/>
          </a:p>
          <a:p>
            <a:endParaRPr lang="de-DE"/>
          </a:p>
          <a:p>
            <a:endParaRPr lang="de-DE"/>
          </a:p>
          <a:p>
            <a:endParaRPr lang="de-DE"/>
          </a:p>
          <a:p>
            <a:endParaRPr lang="de-DE"/>
          </a:p>
          <a:p>
            <a:endParaRPr lang="de-DE"/>
          </a:p>
          <a:p>
            <a:endParaRPr lang="de-DE"/>
          </a:p>
          <a:p>
            <a:endParaRPr lang="de-DE" sz="1200"/>
          </a:p>
          <a:p>
            <a:endParaRPr lang="de-DE" sz="1200"/>
          </a:p>
          <a:p>
            <a:endParaRPr lang="de-DE" sz="1200">
              <a:solidFill>
                <a:schemeClr val="bg1"/>
              </a:solidFill>
            </a:endParaRPr>
          </a:p>
          <a:p>
            <a:r>
              <a:rPr lang="de-DE" sz="1200">
                <a:solidFill>
                  <a:schemeClr val="bg1"/>
                </a:solidFill>
              </a:rPr>
              <a:t>https://commons.wikimedia.org/wiki/File:Reconstruction_of_Nekyia_by_Polygnotus.JPG (Ausschnitt; Rekonstruktion durch Hermann Schenck)</a:t>
            </a:r>
          </a:p>
          <a:p>
            <a:endParaRPr lang="de-DE"/>
          </a:p>
        </p:txBody>
      </p:sp>
      <p:sp>
        <p:nvSpPr>
          <p:cNvPr id="4" name="Foliennummernplatzhalter 3"/>
          <p:cNvSpPr>
            <a:spLocks noGrp="1"/>
          </p:cNvSpPr>
          <p:nvPr>
            <p:ph type="sldNum" sz="quarter" idx="12"/>
          </p:nvPr>
        </p:nvSpPr>
        <p:spPr/>
        <p:txBody>
          <a:bodyPr/>
          <a:lstStyle/>
          <a:p>
            <a:fld id="{5355A901-4199-4991-A34B-DA39B0381A69}" type="slidenum">
              <a:rPr lang="de-DE" smtClean="0">
                <a:solidFill>
                  <a:srgbClr val="5B9BD5">
                    <a:lumMod val="60000"/>
                    <a:lumOff val="40000"/>
                  </a:srgbClr>
                </a:solidFill>
              </a:rPr>
              <a:pPr/>
              <a:t>5</a:t>
            </a:fld>
            <a:endParaRPr lang="de-DE">
              <a:solidFill>
                <a:srgbClr val="5B9BD5">
                  <a:lumMod val="60000"/>
                  <a:lumOff val="40000"/>
                </a:srgbClr>
              </a:solidFill>
            </a:endParaRP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53268" t="1551" r="442" b="12951"/>
          <a:stretch/>
        </p:blipFill>
        <p:spPr>
          <a:xfrm>
            <a:off x="138545" y="1107046"/>
            <a:ext cx="10152659" cy="4739571"/>
          </a:xfrm>
          <a:prstGeom prst="rect">
            <a:avLst/>
          </a:prstGeom>
        </p:spPr>
      </p:pic>
      <p:sp>
        <p:nvSpPr>
          <p:cNvPr id="6" name="Textfeld 5"/>
          <p:cNvSpPr txBox="1"/>
          <p:nvPr/>
        </p:nvSpPr>
        <p:spPr>
          <a:xfrm>
            <a:off x="10410330" y="1195902"/>
            <a:ext cx="1522105" cy="646331"/>
          </a:xfrm>
          <a:prstGeom prst="rect">
            <a:avLst/>
          </a:prstGeom>
          <a:noFill/>
        </p:spPr>
        <p:txBody>
          <a:bodyPr wrap="square" rtlCol="0">
            <a:spAutoFit/>
          </a:bodyPr>
          <a:lstStyle/>
          <a:p>
            <a:r>
              <a:rPr lang="de-DE">
                <a:solidFill>
                  <a:prstClr val="white"/>
                </a:solidFill>
              </a:rPr>
              <a:t>Erzählstoff 1:</a:t>
            </a:r>
          </a:p>
          <a:p>
            <a:r>
              <a:rPr lang="de-DE">
                <a:solidFill>
                  <a:prstClr val="white"/>
                </a:solidFill>
              </a:rPr>
              <a:t>Sisyphos</a:t>
            </a:r>
          </a:p>
        </p:txBody>
      </p:sp>
      <p:sp>
        <p:nvSpPr>
          <p:cNvPr id="7" name="Textfeld 6"/>
          <p:cNvSpPr txBox="1"/>
          <p:nvPr/>
        </p:nvSpPr>
        <p:spPr>
          <a:xfrm>
            <a:off x="10465748" y="3698861"/>
            <a:ext cx="1560945" cy="646331"/>
          </a:xfrm>
          <a:prstGeom prst="rect">
            <a:avLst/>
          </a:prstGeom>
          <a:noFill/>
        </p:spPr>
        <p:txBody>
          <a:bodyPr wrap="square" rtlCol="0">
            <a:spAutoFit/>
          </a:bodyPr>
          <a:lstStyle/>
          <a:p>
            <a:r>
              <a:rPr lang="de-DE">
                <a:solidFill>
                  <a:prstClr val="white"/>
                </a:solidFill>
              </a:rPr>
              <a:t>Erzählstoff 2:</a:t>
            </a:r>
          </a:p>
          <a:p>
            <a:r>
              <a:rPr lang="de-DE">
                <a:solidFill>
                  <a:prstClr val="white"/>
                </a:solidFill>
              </a:rPr>
              <a:t>Tantalos</a:t>
            </a:r>
          </a:p>
        </p:txBody>
      </p:sp>
      <p:cxnSp>
        <p:nvCxnSpPr>
          <p:cNvPr id="9" name="Gerade Verbindung mit Pfeil 8"/>
          <p:cNvCxnSpPr/>
          <p:nvPr/>
        </p:nvCxnSpPr>
        <p:spPr>
          <a:xfrm flipH="1">
            <a:off x="9753600" y="1930400"/>
            <a:ext cx="1154545" cy="36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10039927" y="4345192"/>
            <a:ext cx="1043709" cy="7423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274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a:solidFill>
                  <a:schemeClr val="bg1"/>
                </a:solidFill>
              </a:rPr>
              <a:t>Beispiel: „Nekyia“ des Polygnotos (5. Jh. v. Chr.)</a:t>
            </a:r>
          </a:p>
        </p:txBody>
      </p:sp>
      <p:sp>
        <p:nvSpPr>
          <p:cNvPr id="3" name="Inhaltsplatzhalter 2"/>
          <p:cNvSpPr>
            <a:spLocks noGrp="1"/>
          </p:cNvSpPr>
          <p:nvPr>
            <p:ph idx="1"/>
          </p:nvPr>
        </p:nvSpPr>
        <p:spPr/>
        <p:txBody>
          <a:bodyPr/>
          <a:lstStyle/>
          <a:p>
            <a:endParaRPr lang="de-DE"/>
          </a:p>
          <a:p>
            <a:endParaRPr lang="de-DE"/>
          </a:p>
          <a:p>
            <a:endParaRPr lang="de-DE"/>
          </a:p>
          <a:p>
            <a:endParaRPr lang="de-DE"/>
          </a:p>
          <a:p>
            <a:endParaRPr lang="de-DE"/>
          </a:p>
          <a:p>
            <a:endParaRPr lang="de-DE"/>
          </a:p>
          <a:p>
            <a:endParaRPr lang="de-DE"/>
          </a:p>
          <a:p>
            <a:endParaRPr lang="de-DE"/>
          </a:p>
          <a:p>
            <a:endParaRPr lang="de-DE" sz="1200"/>
          </a:p>
          <a:p>
            <a:endParaRPr lang="de-DE" sz="1200"/>
          </a:p>
          <a:p>
            <a:endParaRPr lang="de-DE" sz="1200">
              <a:solidFill>
                <a:schemeClr val="bg1"/>
              </a:solidFill>
            </a:endParaRPr>
          </a:p>
          <a:p>
            <a:r>
              <a:rPr lang="de-DE" sz="1200">
                <a:solidFill>
                  <a:schemeClr val="bg1"/>
                </a:solidFill>
              </a:rPr>
              <a:t>https://commons.wikimedia.org/wiki/File:Reconstruction_of_Nekyia_by_Polygnotus.JPG (Ausschnitt; Rekonstruktion durch Hermann Schenck)</a:t>
            </a:r>
          </a:p>
          <a:p>
            <a:endParaRPr lang="de-DE"/>
          </a:p>
        </p:txBody>
      </p:sp>
      <p:sp>
        <p:nvSpPr>
          <p:cNvPr id="4" name="Foliennummernplatzhalter 3"/>
          <p:cNvSpPr>
            <a:spLocks noGrp="1"/>
          </p:cNvSpPr>
          <p:nvPr>
            <p:ph type="sldNum" sz="quarter" idx="12"/>
          </p:nvPr>
        </p:nvSpPr>
        <p:spPr/>
        <p:txBody>
          <a:bodyPr/>
          <a:lstStyle/>
          <a:p>
            <a:fld id="{5355A901-4199-4991-A34B-DA39B0381A69}" type="slidenum">
              <a:rPr lang="de-DE" smtClean="0">
                <a:solidFill>
                  <a:srgbClr val="5B9BD5">
                    <a:lumMod val="60000"/>
                    <a:lumOff val="40000"/>
                  </a:srgbClr>
                </a:solidFill>
              </a:rPr>
              <a:pPr/>
              <a:t>6</a:t>
            </a:fld>
            <a:endParaRPr lang="de-DE">
              <a:solidFill>
                <a:srgbClr val="5B9BD5">
                  <a:lumMod val="60000"/>
                  <a:lumOff val="40000"/>
                </a:srgbClr>
              </a:solidFill>
            </a:endParaRP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53268" t="1551" r="442" b="12951"/>
          <a:stretch/>
        </p:blipFill>
        <p:spPr>
          <a:xfrm>
            <a:off x="138545" y="1107046"/>
            <a:ext cx="10152659" cy="4739571"/>
          </a:xfrm>
          <a:prstGeom prst="rect">
            <a:avLst/>
          </a:prstGeom>
        </p:spPr>
      </p:pic>
      <p:sp>
        <p:nvSpPr>
          <p:cNvPr id="6" name="Textfeld 5"/>
          <p:cNvSpPr txBox="1"/>
          <p:nvPr/>
        </p:nvSpPr>
        <p:spPr>
          <a:xfrm>
            <a:off x="10410330" y="1195902"/>
            <a:ext cx="1522105" cy="646331"/>
          </a:xfrm>
          <a:prstGeom prst="rect">
            <a:avLst/>
          </a:prstGeom>
          <a:noFill/>
        </p:spPr>
        <p:txBody>
          <a:bodyPr wrap="square" rtlCol="0">
            <a:spAutoFit/>
          </a:bodyPr>
          <a:lstStyle/>
          <a:p>
            <a:r>
              <a:rPr lang="de-DE">
                <a:solidFill>
                  <a:prstClr val="white"/>
                </a:solidFill>
              </a:rPr>
              <a:t>Erzählstoff 1:</a:t>
            </a:r>
          </a:p>
          <a:p>
            <a:r>
              <a:rPr lang="de-DE">
                <a:solidFill>
                  <a:prstClr val="white"/>
                </a:solidFill>
              </a:rPr>
              <a:t>Sisyphos</a:t>
            </a:r>
          </a:p>
        </p:txBody>
      </p:sp>
      <p:sp>
        <p:nvSpPr>
          <p:cNvPr id="7" name="Textfeld 6"/>
          <p:cNvSpPr txBox="1"/>
          <p:nvPr/>
        </p:nvSpPr>
        <p:spPr>
          <a:xfrm>
            <a:off x="10465748" y="3698861"/>
            <a:ext cx="1560945" cy="646331"/>
          </a:xfrm>
          <a:prstGeom prst="rect">
            <a:avLst/>
          </a:prstGeom>
          <a:noFill/>
        </p:spPr>
        <p:txBody>
          <a:bodyPr wrap="square" rtlCol="0">
            <a:spAutoFit/>
          </a:bodyPr>
          <a:lstStyle/>
          <a:p>
            <a:r>
              <a:rPr lang="de-DE">
                <a:solidFill>
                  <a:prstClr val="white"/>
                </a:solidFill>
              </a:rPr>
              <a:t>Erzählstoff 2:</a:t>
            </a:r>
          </a:p>
          <a:p>
            <a:r>
              <a:rPr lang="de-DE">
                <a:solidFill>
                  <a:prstClr val="white"/>
                </a:solidFill>
              </a:rPr>
              <a:t>Tantalos</a:t>
            </a:r>
          </a:p>
        </p:txBody>
      </p:sp>
      <p:cxnSp>
        <p:nvCxnSpPr>
          <p:cNvPr id="9" name="Gerade Verbindung mit Pfeil 8"/>
          <p:cNvCxnSpPr/>
          <p:nvPr/>
        </p:nvCxnSpPr>
        <p:spPr>
          <a:xfrm flipH="1">
            <a:off x="9753600" y="1930400"/>
            <a:ext cx="1154545" cy="36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10039927" y="4345192"/>
            <a:ext cx="1043709" cy="7423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3793155" y="5980224"/>
            <a:ext cx="3873026" cy="369332"/>
          </a:xfrm>
          <a:prstGeom prst="rect">
            <a:avLst/>
          </a:prstGeom>
          <a:noFill/>
        </p:spPr>
        <p:txBody>
          <a:bodyPr wrap="square" rtlCol="0">
            <a:spAutoFit/>
          </a:bodyPr>
          <a:lstStyle/>
          <a:p>
            <a:pPr algn="ctr"/>
            <a:r>
              <a:rPr lang="de-DE">
                <a:solidFill>
                  <a:prstClr val="white"/>
                </a:solidFill>
              </a:rPr>
              <a:t>weitere Erzählstoffe …</a:t>
            </a:r>
          </a:p>
        </p:txBody>
      </p:sp>
      <p:cxnSp>
        <p:nvCxnSpPr>
          <p:cNvPr id="13" name="Gerade Verbindung mit Pfeil 12"/>
          <p:cNvCxnSpPr>
            <a:stCxn id="11" idx="0"/>
          </p:cNvCxnSpPr>
          <p:nvPr/>
        </p:nvCxnSpPr>
        <p:spPr>
          <a:xfrm flipH="1" flipV="1">
            <a:off x="4147604" y="5015597"/>
            <a:ext cx="1582064" cy="9646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flipV="1">
            <a:off x="5414137" y="4618182"/>
            <a:ext cx="386302" cy="14165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V="1">
            <a:off x="5800438" y="4022026"/>
            <a:ext cx="450138" cy="20126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5848794" y="5153891"/>
            <a:ext cx="1435169" cy="8263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0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a:t>Problem-Bestimmung</a:t>
            </a:r>
          </a:p>
        </p:txBody>
      </p:sp>
      <p:sp>
        <p:nvSpPr>
          <p:cNvPr id="3" name="Inhaltsplatzhalter 2"/>
          <p:cNvSpPr>
            <a:spLocks noGrp="1"/>
          </p:cNvSpPr>
          <p:nvPr>
            <p:ph idx="1"/>
          </p:nvPr>
        </p:nvSpPr>
        <p:spPr/>
        <p:txBody>
          <a:bodyPr>
            <a:normAutofit/>
          </a:bodyPr>
          <a:lstStyle/>
          <a:p>
            <a:endParaRPr lang="de-DE" sz="2600" b="1"/>
          </a:p>
          <a:p>
            <a:r>
              <a:rPr lang="de-DE" sz="2600" b="1"/>
              <a:t>Texte, Bilder, Rituale</a:t>
            </a:r>
            <a:r>
              <a:rPr lang="de-DE" sz="2600"/>
              <a:t> o. a. haben klare „Grenzen“.</a:t>
            </a:r>
          </a:p>
          <a:p>
            <a:r>
              <a:rPr lang="de-DE" sz="2400">
                <a:sym typeface="Wingdings" panose="05000000000000000000" pitchFamily="2" charset="2"/>
              </a:rPr>
              <a:t> klare </a:t>
            </a:r>
            <a:r>
              <a:rPr lang="de-DE" sz="2400" i="1">
                <a:sym typeface="Wingdings" panose="05000000000000000000" pitchFamily="2" charset="2"/>
              </a:rPr>
              <a:t>formale</a:t>
            </a:r>
            <a:r>
              <a:rPr lang="de-DE" sz="2400">
                <a:sym typeface="Wingdings" panose="05000000000000000000" pitchFamily="2" charset="2"/>
              </a:rPr>
              <a:t> Kriterien formulierbar (Text-Anfang/-Ende, Bildrahmen etc.)</a:t>
            </a:r>
          </a:p>
          <a:p>
            <a:endParaRPr lang="de-DE" sz="2600">
              <a:sym typeface="Wingdings" panose="05000000000000000000" pitchFamily="2" charset="2"/>
            </a:endParaRPr>
          </a:p>
          <a:p>
            <a:r>
              <a:rPr lang="de-DE" sz="2600">
                <a:sym typeface="Wingdings" panose="05000000000000000000" pitchFamily="2" charset="2"/>
              </a:rPr>
              <a:t>Grenzen und Umfang von </a:t>
            </a:r>
            <a:r>
              <a:rPr lang="de-DE" sz="2600" b="1">
                <a:sym typeface="Wingdings" panose="05000000000000000000" pitchFamily="2" charset="2"/>
              </a:rPr>
              <a:t>Erzählstoffen</a:t>
            </a:r>
            <a:r>
              <a:rPr lang="de-DE" sz="2600">
                <a:sym typeface="Wingdings" panose="05000000000000000000" pitchFamily="2" charset="2"/>
              </a:rPr>
              <a:t> nicht formal, sondern nur </a:t>
            </a:r>
            <a:r>
              <a:rPr lang="de-DE" sz="2600" i="1">
                <a:sym typeface="Wingdings" panose="05000000000000000000" pitchFamily="2" charset="2"/>
              </a:rPr>
              <a:t>inhaltlich</a:t>
            </a:r>
            <a:r>
              <a:rPr lang="de-DE" sz="2600">
                <a:sym typeface="Wingdings" panose="05000000000000000000" pitchFamily="2" charset="2"/>
              </a:rPr>
              <a:t> bestimmbar.</a:t>
            </a:r>
          </a:p>
          <a:p>
            <a:r>
              <a:rPr lang="de-DE" sz="2400">
                <a:sym typeface="Wingdings" panose="05000000000000000000" pitchFamily="2" charset="2"/>
              </a:rPr>
              <a:t> Welche </a:t>
            </a:r>
            <a:r>
              <a:rPr lang="de-DE" sz="2400" b="1" i="1">
                <a:sym typeface="Wingdings" panose="05000000000000000000" pitchFamily="2" charset="2"/>
              </a:rPr>
              <a:t>inhaltlichen</a:t>
            </a:r>
            <a:r>
              <a:rPr lang="de-DE" sz="2400" b="1">
                <a:sym typeface="Wingdings" panose="05000000000000000000" pitchFamily="2" charset="2"/>
              </a:rPr>
              <a:t> Kriterien </a:t>
            </a:r>
            <a:r>
              <a:rPr lang="de-DE" sz="2400">
                <a:sym typeface="Wingdings" panose="05000000000000000000" pitchFamily="2" charset="2"/>
              </a:rPr>
              <a:t>erlauben es, einen Erzählstoff von anderen abzugrenzen und ihn auf seinen Umfang hin zu untersuchen?</a:t>
            </a:r>
          </a:p>
          <a:p>
            <a:endParaRPr lang="de-DE" sz="2600">
              <a:sym typeface="Wingdings" panose="05000000000000000000" pitchFamily="2" charset="2"/>
            </a:endParaRPr>
          </a:p>
          <a:p>
            <a:endParaRPr lang="de-DE" sz="2600"/>
          </a:p>
        </p:txBody>
      </p:sp>
      <p:sp>
        <p:nvSpPr>
          <p:cNvPr id="4" name="Foliennummernplatzhalter 3"/>
          <p:cNvSpPr>
            <a:spLocks noGrp="1"/>
          </p:cNvSpPr>
          <p:nvPr>
            <p:ph type="sldNum" sz="quarter" idx="12"/>
          </p:nvPr>
        </p:nvSpPr>
        <p:spPr/>
        <p:txBody>
          <a:bodyPr/>
          <a:lstStyle/>
          <a:p>
            <a:fld id="{5355A901-4199-4991-A34B-DA39B0381A69}" type="slidenum">
              <a:rPr lang="de-DE" smtClean="0"/>
              <a:pPr/>
              <a:t>7</a:t>
            </a:fld>
            <a:endParaRPr lang="de-DE"/>
          </a:p>
        </p:txBody>
      </p:sp>
    </p:spTree>
    <p:extLst>
      <p:ext uri="{BB962C8B-B14F-4D97-AF65-F5344CB8AC3E}">
        <p14:creationId xmlns:p14="http://schemas.microsoft.com/office/powerpoint/2010/main" val="12130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200">
                <a:solidFill>
                  <a:prstClr val="black"/>
                </a:solidFill>
              </a:rPr>
              <a:t>Problem-Bestimmung</a:t>
            </a:r>
            <a:endParaRPr lang="de-DE"/>
          </a:p>
        </p:txBody>
      </p:sp>
      <p:sp>
        <p:nvSpPr>
          <p:cNvPr id="3" name="Inhaltsplatzhalter 2"/>
          <p:cNvSpPr>
            <a:spLocks noGrp="1"/>
          </p:cNvSpPr>
          <p:nvPr>
            <p:ph idx="1"/>
          </p:nvPr>
        </p:nvSpPr>
        <p:spPr/>
        <p:txBody>
          <a:bodyPr>
            <a:normAutofit/>
          </a:bodyPr>
          <a:lstStyle/>
          <a:p>
            <a:r>
              <a:rPr lang="de-DE" sz="2600"/>
              <a:t>Notwendigkeit von zwei Schritten bei der stoffanalytischen Untersuchung einer bestimmten medialen Konkretion (wie Text oder Bild):</a:t>
            </a:r>
          </a:p>
          <a:p>
            <a:endParaRPr lang="de-DE" sz="2600"/>
          </a:p>
          <a:p>
            <a:r>
              <a:rPr lang="de-DE" sz="2600" b="1"/>
              <a:t>1. Stoffgrenzen-Bestimmung</a:t>
            </a:r>
          </a:p>
          <a:p>
            <a:r>
              <a:rPr lang="de-DE" sz="2600" b="1" smtClean="0"/>
              <a:t>Wie viele </a:t>
            </a:r>
            <a:r>
              <a:rPr lang="de-DE" sz="2600"/>
              <a:t>Erzählstoff-Varianten befinden sich überhaupt im untersuchten Medium?</a:t>
            </a:r>
          </a:p>
          <a:p>
            <a:endParaRPr lang="de-DE" sz="2600"/>
          </a:p>
          <a:p>
            <a:r>
              <a:rPr lang="de-DE" sz="2600" b="1"/>
              <a:t>2. Stoffumfangs-Bestimmung</a:t>
            </a:r>
          </a:p>
          <a:p>
            <a:r>
              <a:rPr lang="de-DE" sz="2600" b="1"/>
              <a:t>Wieviel</a:t>
            </a:r>
            <a:r>
              <a:rPr lang="de-DE" sz="2600"/>
              <a:t> wird von einer </a:t>
            </a:r>
            <a:r>
              <a:rPr lang="de-DE" sz="2600" smtClean="0"/>
              <a:t>jeden Erzählstoff-Variante </a:t>
            </a:r>
            <a:r>
              <a:rPr lang="de-DE" sz="2600"/>
              <a:t>erzählt?</a:t>
            </a:r>
          </a:p>
        </p:txBody>
      </p:sp>
      <p:sp>
        <p:nvSpPr>
          <p:cNvPr id="4" name="Foliennummernplatzhalter 3"/>
          <p:cNvSpPr>
            <a:spLocks noGrp="1"/>
          </p:cNvSpPr>
          <p:nvPr>
            <p:ph type="sldNum" sz="quarter" idx="12"/>
          </p:nvPr>
        </p:nvSpPr>
        <p:spPr/>
        <p:txBody>
          <a:bodyPr/>
          <a:lstStyle/>
          <a:p>
            <a:fld id="{5355A901-4199-4991-A34B-DA39B0381A69}" type="slidenum">
              <a:rPr lang="de-DE" smtClean="0">
                <a:solidFill>
                  <a:srgbClr val="5B9BD5">
                    <a:lumMod val="60000"/>
                    <a:lumOff val="40000"/>
                  </a:srgbClr>
                </a:solidFill>
              </a:rPr>
              <a:pPr/>
              <a:t>8</a:t>
            </a:fld>
            <a:endParaRPr lang="de-DE">
              <a:solidFill>
                <a:srgbClr val="5B9BD5">
                  <a:lumMod val="60000"/>
                  <a:lumOff val="40000"/>
                </a:srgbClr>
              </a:solidFill>
            </a:endParaRPr>
          </a:p>
        </p:txBody>
      </p:sp>
    </p:spTree>
    <p:extLst>
      <p:ext uri="{BB962C8B-B14F-4D97-AF65-F5344CB8AC3E}">
        <p14:creationId xmlns:p14="http://schemas.microsoft.com/office/powerpoint/2010/main" val="11270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a:t>Sequenzanalyse</a:t>
            </a:r>
          </a:p>
        </p:txBody>
      </p:sp>
      <p:sp>
        <p:nvSpPr>
          <p:cNvPr id="3" name="Untertitel 2"/>
          <p:cNvSpPr>
            <a:spLocks noGrp="1"/>
          </p:cNvSpPr>
          <p:nvPr>
            <p:ph type="subTitle" idx="1"/>
          </p:nvPr>
        </p:nvSpPr>
        <p:spPr/>
        <p:txBody>
          <a:bodyPr/>
          <a:lstStyle/>
          <a:p>
            <a:r>
              <a:rPr lang="de-DE" smtClean="0"/>
              <a:t>1. Stoffgrenzen-Bestimmung</a:t>
            </a:r>
            <a:endParaRPr lang="de-DE"/>
          </a:p>
        </p:txBody>
      </p:sp>
    </p:spTree>
    <p:extLst>
      <p:ext uri="{BB962C8B-B14F-4D97-AF65-F5344CB8AC3E}">
        <p14:creationId xmlns:p14="http://schemas.microsoft.com/office/powerpoint/2010/main" val="2894675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nutzerdefiniert 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5E45787E-1161-4D3A-90D1-2174F4D335BE}" vid="{7BCDAB8A-ECF1-4BAA-9C47-062E805E08C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nutzerdefiniert 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5E45787E-1161-4D3A-90D1-2174F4D335BE}" vid="{7BCDAB8A-ECF1-4BAA-9C47-062E805E08C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nutzerdefiniert 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5E45787E-1161-4D3A-90D1-2174F4D335BE}" vid="{7BCDAB8A-ECF1-4BAA-9C47-062E805E08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CZ Vorlage B 2017-5</Template>
  <TotalTime>0</TotalTime>
  <Words>2775</Words>
  <Application>Microsoft Office PowerPoint</Application>
  <PresentationFormat>Breitbild</PresentationFormat>
  <Paragraphs>495</Paragraphs>
  <Slides>36</Slides>
  <Notes>21</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36</vt:i4>
      </vt:variant>
    </vt:vector>
  </HeadingPairs>
  <TitlesOfParts>
    <vt:vector size="45" baseType="lpstr">
      <vt:lpstr>Arial</vt:lpstr>
      <vt:lpstr>Calibri</vt:lpstr>
      <vt:lpstr>Palatino Linotype</vt:lpstr>
      <vt:lpstr>Papyrus</vt:lpstr>
      <vt:lpstr>Times New Roman</vt:lpstr>
      <vt:lpstr>Wingdings</vt:lpstr>
      <vt:lpstr>Office Theme</vt:lpstr>
      <vt:lpstr>1_Office Theme</vt:lpstr>
      <vt:lpstr>2_Office Theme</vt:lpstr>
      <vt:lpstr>Hylistik, hylistische Mythosforschung und moderne Mythostheorien</vt:lpstr>
      <vt:lpstr>Sequenzanalyse</vt:lpstr>
      <vt:lpstr>Problem-Bestimmung</vt:lpstr>
      <vt:lpstr>Beispiel: „Nekyia“ des Polygnotos (5. Jh. v. Chr.)</vt:lpstr>
      <vt:lpstr>Beispiel: „Nekyia“ des Polygnotos (5. Jh. v. Chr.)</vt:lpstr>
      <vt:lpstr>Beispiel: „Nekyia“ des Polygnotos (5. Jh. v. Chr.)</vt:lpstr>
      <vt:lpstr>Problem-Bestimmung</vt:lpstr>
      <vt:lpstr>Problem-Bestimmung</vt:lpstr>
      <vt:lpstr>Sequenzanalyse</vt:lpstr>
      <vt:lpstr>1. Stoffgrenzen-Bestimmung</vt:lpstr>
      <vt:lpstr>Mehrere Erzählstoffvarianten in einer medialen Konkretion</vt:lpstr>
      <vt:lpstr>Mehrere Erzählstoffvarianten in einer medialen Konkretion</vt:lpstr>
      <vt:lpstr>Mehrere Erzählstoffvarianten in einer medialen Konkretion</vt:lpstr>
      <vt:lpstr>1. Stoffgrenzen-Bestimmung</vt:lpstr>
      <vt:lpstr>1. Stoffgrenzen-Bestimmung</vt:lpstr>
      <vt:lpstr>Stoffgrenzen-Bestimmung am Beispiel des Mythos Dardanos heiratet Chryse</vt:lpstr>
      <vt:lpstr>Stoffgrenzen-Bestimmung</vt:lpstr>
      <vt:lpstr>Stoffgrenzen-Bestimmung</vt:lpstr>
      <vt:lpstr>Stoffgrenzen-Bestimmung</vt:lpstr>
      <vt:lpstr>Stoffgrenzen-Bestimmung</vt:lpstr>
      <vt:lpstr>Stoffgrenzen-Bestimmung</vt:lpstr>
      <vt:lpstr>Stoffgrenzen-Bestimmung</vt:lpstr>
      <vt:lpstr>Stoffgrenzen-Bestimmung</vt:lpstr>
      <vt:lpstr>Stoffgrenzen-Bestimmung</vt:lpstr>
      <vt:lpstr>Sequenzanalyse</vt:lpstr>
      <vt:lpstr>2. Stoffumfangs-Bestimmung</vt:lpstr>
      <vt:lpstr>2. Stoffumfangs-Bestimmung</vt:lpstr>
      <vt:lpstr>2. Stoffumfangs-Bestimmung</vt:lpstr>
      <vt:lpstr>Hylem- und Sequenzanalyse</vt:lpstr>
      <vt:lpstr>Hylem- und Sequenzanalyse</vt:lpstr>
      <vt:lpstr>Sequenzanalyse und Stratifikationsanalyse</vt:lpstr>
      <vt:lpstr>Sequenzanalyse und Stratifikationsanalyse</vt:lpstr>
      <vt:lpstr>Sequenzanalyse und Stratifikationsanalyse</vt:lpstr>
      <vt:lpstr>Sequenzanalyse und Stratifikationsanalyse</vt:lpstr>
      <vt:lpstr>Sequenzanalyse und Stratifikationsanalyse</vt:lpstr>
      <vt:lpstr>Sequenzanalyse und Stratifikationsanalyse</vt:lpstr>
    </vt:vector>
  </TitlesOfParts>
  <Company>Georg August Universität Göttingen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Mythosforschung</dc:title>
  <dc:creator>czgoll</dc:creator>
  <cp:lastModifiedBy>Microsoft-Konto</cp:lastModifiedBy>
  <cp:revision>470</cp:revision>
  <dcterms:created xsi:type="dcterms:W3CDTF">2021-05-28T06:48:52Z</dcterms:created>
  <dcterms:modified xsi:type="dcterms:W3CDTF">2023-03-26T13:58:19Z</dcterms:modified>
</cp:coreProperties>
</file>