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597" r:id="rId2"/>
    <p:sldId id="288" r:id="rId3"/>
    <p:sldId id="289" r:id="rId4"/>
    <p:sldId id="290" r:id="rId5"/>
    <p:sldId id="291" r:id="rId6"/>
    <p:sldId id="545" r:id="rId7"/>
    <p:sldId id="534" r:id="rId8"/>
    <p:sldId id="543" r:id="rId9"/>
    <p:sldId id="544" r:id="rId10"/>
    <p:sldId id="332" r:id="rId11"/>
    <p:sldId id="595" r:id="rId12"/>
    <p:sldId id="612" r:id="rId13"/>
    <p:sldId id="626" r:id="rId14"/>
    <p:sldId id="599" r:id="rId15"/>
    <p:sldId id="600" r:id="rId16"/>
    <p:sldId id="601" r:id="rId17"/>
    <p:sldId id="602" r:id="rId18"/>
    <p:sldId id="611" r:id="rId19"/>
    <p:sldId id="547" r:id="rId20"/>
    <p:sldId id="615" r:id="rId21"/>
    <p:sldId id="616" r:id="rId22"/>
    <p:sldId id="617" r:id="rId23"/>
    <p:sldId id="618" r:id="rId24"/>
    <p:sldId id="619" r:id="rId25"/>
    <p:sldId id="620" r:id="rId26"/>
    <p:sldId id="621" r:id="rId27"/>
    <p:sldId id="622" r:id="rId28"/>
    <p:sldId id="623" r:id="rId29"/>
    <p:sldId id="624" r:id="rId30"/>
    <p:sldId id="625" r:id="rId31"/>
    <p:sldId id="561" r:id="rId32"/>
    <p:sldId id="562" r:id="rId33"/>
    <p:sldId id="563" r:id="rId34"/>
    <p:sldId id="613" r:id="rId35"/>
    <p:sldId id="614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70C0"/>
    <a:srgbClr val="FD4E41"/>
    <a:srgbClr val="F4B183"/>
    <a:srgbClr val="C55A11"/>
    <a:srgbClr val="65A9D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1085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87FE0-22CB-400C-A638-E41DB79C6F5D}" type="datetimeFigureOut">
              <a:rPr lang="de-DE" smtClean="0"/>
              <a:t>26.03.2023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43F93-448C-42F6-A051-9146DBFC1A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51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3F93-448C-42F6-A051-9146DBFC1AE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915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3F93-448C-42F6-A051-9146DBFC1AE5}" type="slidenum">
              <a:rPr lang="de-DE" smtClean="0">
                <a:solidFill>
                  <a:prstClr val="black"/>
                </a:solidFill>
              </a:rPr>
              <a:pPr/>
              <a:t>23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88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3F93-448C-42F6-A051-9146DBFC1AE5}" type="slidenum">
              <a:rPr lang="de-DE" smtClean="0">
                <a:solidFill>
                  <a:prstClr val="black"/>
                </a:solidFill>
              </a:rPr>
              <a:pPr/>
              <a:t>24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3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3F93-448C-42F6-A051-9146DBFC1AE5}" type="slidenum">
              <a:rPr lang="de-DE" smtClean="0">
                <a:solidFill>
                  <a:prstClr val="black"/>
                </a:solidFill>
              </a:rPr>
              <a:pPr/>
              <a:t>25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54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mtClean="0"/>
              <a:t>Hektor auch oben rechts (hier nicht sichtbar) namentlich beschriftet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3F93-448C-42F6-A051-9146DBFC1AE5}" type="slidenum">
              <a:rPr lang="de-DE" smtClean="0">
                <a:solidFill>
                  <a:prstClr val="black"/>
                </a:solidFill>
              </a:rPr>
              <a:pPr/>
              <a:t>26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17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3F93-448C-42F6-A051-9146DBFC1AE5}" type="slidenum">
              <a:rPr lang="de-DE" smtClean="0">
                <a:solidFill>
                  <a:prstClr val="black"/>
                </a:solidFill>
              </a:rPr>
              <a:pPr/>
              <a:t>27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91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mtClean="0"/>
              <a:t>Literatur zur Interpretation der Rückseite s. LIMC</a:t>
            </a:r>
            <a:r>
              <a:rPr lang="de-DE" sz="1200" baseline="0" smtClean="0"/>
              <a:t> II/1, 291 s.v. Apollon Nr. 874 (Lo Porto 1974).</a:t>
            </a:r>
            <a:endParaRPr lang="de-DE" sz="120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3F93-448C-42F6-A051-9146DBFC1AE5}" type="slidenum">
              <a:rPr lang="de-DE" smtClean="0">
                <a:solidFill>
                  <a:prstClr val="black"/>
                </a:solidFill>
              </a:rPr>
              <a:pPr/>
              <a:t>28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52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3F93-448C-42F6-A051-9146DBFC1AE5}" type="slidenum">
              <a:rPr lang="de-DE" smtClean="0">
                <a:solidFill>
                  <a:prstClr val="black"/>
                </a:solidFill>
              </a:rPr>
              <a:pPr/>
              <a:t>29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62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mtClean="0">
                <a:solidFill>
                  <a:schemeClr val="bg1"/>
                </a:solidFill>
              </a:rPr>
              <a:t>Quelle: LIMC Bd. VII/2, s. v. Peirithoos Nr. 71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3F93-448C-42F6-A051-9146DBFC1AE5}" type="slidenum">
              <a:rPr lang="de-DE" smtClean="0">
                <a:solidFill>
                  <a:prstClr val="black"/>
                </a:solidFill>
              </a:rPr>
              <a:pPr/>
              <a:t>30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30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3F93-448C-42F6-A051-9146DBFC1AE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140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3F93-448C-42F6-A051-9146DBFC1AE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793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u.a.</a:t>
            </a:r>
            <a:r>
              <a:rPr lang="de-DE" baseline="0" smtClean="0"/>
              <a:t> auch Aktivierung des analytischen Potenzials des „second reader“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3F93-448C-42F6-A051-9146DBFC1AE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739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NN2 = wahrscheinlich NN4</a:t>
            </a:r>
            <a:r>
              <a:rPr lang="de-DE" baseline="0" smtClean="0"/>
              <a:t> =</a:t>
            </a:r>
            <a:r>
              <a:rPr lang="de-DE" smtClean="0"/>
              <a:t> wahrscheinlich</a:t>
            </a:r>
            <a:r>
              <a:rPr lang="de-DE" baseline="0" smtClean="0"/>
              <a:t> Persephone</a:t>
            </a:r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3F93-448C-42F6-A051-9146DBFC1AE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755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Bilder-Serien;</a:t>
            </a:r>
            <a:r>
              <a:rPr lang="de-DE" baseline="0" smtClean="0"/>
              <a:t> nächste Stufe: Bilder-Serien mit Beitexten (vgl. Comics).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3F93-448C-42F6-A051-9146DBFC1AE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329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3F93-448C-42F6-A051-9146DBFC1AE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337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3F93-448C-42F6-A051-9146DBFC1AE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352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smtClean="0"/>
              <a:t>&amp;&amp;&amp; hier fehlt noch die Motivation, warum Athene Chryse beschenkt, also:</a:t>
            </a:r>
          </a:p>
          <a:p>
            <a:r>
              <a:rPr lang="de-D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Athene und Chryse sind aufgrund von X miteinander verbunden.</a:t>
            </a:r>
            <a:endParaRPr lang="de-DE" baseline="0" smtClean="0"/>
          </a:p>
          <a:p>
            <a:r>
              <a:rPr lang="de-DE" baseline="0" smtClean="0"/>
              <a:t>Möglichkeit</a:t>
            </a:r>
            <a:r>
              <a:rPr lang="de-DE" baseline="0"/>
              <a:t>: Athene ist „Chefin“ der „Großen Götter“ (so dass es nicht zu einem Besitzwechsel kommen mußte; aber hier durch weiteres kulturinternes Background-Wissen praktisch ausgeschlossen bzw. sehr unwahrscheinlich)</a:t>
            </a:r>
          </a:p>
          <a:p>
            <a:r>
              <a:rPr lang="de-DE" baseline="0"/>
              <a:t>Letztes erschlossenes Hylem: Palladia der „Großen Götter“ kommen damit in Besitz des troianischen Königshauses! Wohl eigentlicher Zielpunkt!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3F93-448C-42F6-A051-9146DBFC1AE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798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smtClean="0"/>
              <a:t>&amp;&amp;&amp; hier fehlt noch die Motivation, warum Athene Chryse beschenkt, also:</a:t>
            </a:r>
          </a:p>
          <a:p>
            <a:r>
              <a:rPr lang="de-D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Athene und Chryse sind aufgrund von X miteinander verbunden.</a:t>
            </a:r>
            <a:endParaRPr lang="de-DE" baseline="0" smtClean="0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3F93-448C-42F6-A051-9146DBFC1AE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824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Beschreibung</a:t>
            </a:r>
            <a:r>
              <a:rPr lang="de-DE" baseline="0" smtClean="0"/>
              <a:t> Wikipedia:</a:t>
            </a:r>
            <a:endParaRPr lang="de-DE" smtClean="0"/>
          </a:p>
          <a:p>
            <a:r>
              <a:rPr lang="de-DE" smtClean="0"/>
              <a:t>Kassandra und Hektor auf einem Kantharos des Eretria-Malers, um 425/20 v. Chr.</a:t>
            </a:r>
          </a:p>
          <a:p>
            <a:r>
              <a:rPr lang="de-DE" smtClean="0"/>
              <a:t>Cassandra (on the left) offering a libation while her brother Hector (on the right) prepares to go to battle. Attic red-figure kantharos by the Eretria Painter, ca. 425–420 BC. From Gravina in Puglia, Botromagno. Stored in the Pomarici Santomasi Foundation in Gravina in Puglia.</a:t>
            </a:r>
          </a:p>
          <a:p>
            <a:r>
              <a:rPr lang="de-DE" sz="1200" smtClean="0"/>
              <a:t>https://upload.wikimedia.org/wikipedia/commons/b/bd/Hector_Cassandra_Pomarici_Santomasi.jpg</a:t>
            </a:r>
          </a:p>
          <a:p>
            <a:r>
              <a:rPr lang="en-US" sz="1200" smtClean="0"/>
              <a:t>Jastrow, Public domain, via Wikimedia Commons</a:t>
            </a:r>
            <a:endParaRPr lang="de-DE" sz="120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3F93-448C-42F6-A051-9146DBFC1AE5}" type="slidenum">
              <a:rPr lang="de-DE" smtClean="0">
                <a:solidFill>
                  <a:prstClr val="black"/>
                </a:solidFill>
              </a:rPr>
              <a:pPr/>
              <a:t>20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61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3F93-448C-42F6-A051-9146DBFC1AE5}" type="slidenum">
              <a:rPr lang="de-DE" smtClean="0">
                <a:solidFill>
                  <a:prstClr val="black"/>
                </a:solidFill>
              </a:rPr>
              <a:pPr/>
              <a:t>21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44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Bilder-Serien;</a:t>
            </a:r>
            <a:r>
              <a:rPr lang="de-DE" baseline="0" smtClean="0"/>
              <a:t> nächste Stufe: Bilder-Serien mit Beitexten (vgl. Comics).</a:t>
            </a:r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3F93-448C-42F6-A051-9146DBFC1AE5}" type="slidenum">
              <a:rPr lang="de-DE" smtClean="0">
                <a:solidFill>
                  <a:prstClr val="black"/>
                </a:solidFill>
              </a:rPr>
              <a:pPr/>
              <a:t>22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3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52618" cy="5885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010228"/>
            <a:ext cx="9144000" cy="2019299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7073" y="3879130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1" name="Freihandform 10"/>
          <p:cNvSpPr/>
          <p:nvPr userDrawn="1"/>
        </p:nvSpPr>
        <p:spPr>
          <a:xfrm>
            <a:off x="1524000" y="3343564"/>
            <a:ext cx="9144000" cy="212436"/>
          </a:xfrm>
          <a:custGeom>
            <a:avLst/>
            <a:gdLst>
              <a:gd name="connsiteX0" fmla="*/ 0 w 10898910"/>
              <a:gd name="connsiteY0" fmla="*/ 0 h 464731"/>
              <a:gd name="connsiteX1" fmla="*/ 2078182 w 10898910"/>
              <a:gd name="connsiteY1" fmla="*/ 193964 h 464731"/>
              <a:gd name="connsiteX2" fmla="*/ 2854037 w 10898910"/>
              <a:gd name="connsiteY2" fmla="*/ 461818 h 464731"/>
              <a:gd name="connsiteX3" fmla="*/ 10898910 w 10898910"/>
              <a:gd name="connsiteY3" fmla="*/ 9236 h 46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8910" h="464731">
                <a:moveTo>
                  <a:pt x="0" y="0"/>
                </a:moveTo>
                <a:cubicBezTo>
                  <a:pt x="801254" y="58497"/>
                  <a:pt x="1602509" y="116994"/>
                  <a:pt x="2078182" y="193964"/>
                </a:cubicBezTo>
                <a:cubicBezTo>
                  <a:pt x="2553855" y="270934"/>
                  <a:pt x="1383916" y="492606"/>
                  <a:pt x="2854037" y="461818"/>
                </a:cubicBezTo>
                <a:cubicBezTo>
                  <a:pt x="4324158" y="431030"/>
                  <a:pt x="7611534" y="220133"/>
                  <a:pt x="10898910" y="9236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99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F952-7B77-4BF6-A2D1-FE63FC9C85E5}" type="datetime1">
              <a:rPr lang="de-DE" smtClean="0"/>
              <a:t>26.03.2023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C. Zgoll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55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6136-28ED-4ADF-B90E-419885C8861A}" type="datetime1">
              <a:rPr lang="de-DE" smtClean="0"/>
              <a:t>26.03.2023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C. Zgoll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31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CA8D-6A10-452F-85EA-E722138C4EF7}" type="datetime1">
              <a:rPr lang="de-DE" smtClean="0"/>
              <a:t>26.03.2023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C. Zgoll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21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010228"/>
            <a:ext cx="9144000" cy="2019299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7073" y="3879130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1" name="Freihandform 10"/>
          <p:cNvSpPr/>
          <p:nvPr userDrawn="1"/>
        </p:nvSpPr>
        <p:spPr>
          <a:xfrm>
            <a:off x="1524000" y="3343564"/>
            <a:ext cx="9144000" cy="212436"/>
          </a:xfrm>
          <a:custGeom>
            <a:avLst/>
            <a:gdLst>
              <a:gd name="connsiteX0" fmla="*/ 0 w 10898910"/>
              <a:gd name="connsiteY0" fmla="*/ 0 h 464731"/>
              <a:gd name="connsiteX1" fmla="*/ 2078182 w 10898910"/>
              <a:gd name="connsiteY1" fmla="*/ 193964 h 464731"/>
              <a:gd name="connsiteX2" fmla="*/ 2854037 w 10898910"/>
              <a:gd name="connsiteY2" fmla="*/ 461818 h 464731"/>
              <a:gd name="connsiteX3" fmla="*/ 10898910 w 10898910"/>
              <a:gd name="connsiteY3" fmla="*/ 9236 h 46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8910" h="464731">
                <a:moveTo>
                  <a:pt x="0" y="0"/>
                </a:moveTo>
                <a:cubicBezTo>
                  <a:pt x="801254" y="58497"/>
                  <a:pt x="1602509" y="116994"/>
                  <a:pt x="2078182" y="193964"/>
                </a:cubicBezTo>
                <a:cubicBezTo>
                  <a:pt x="2553855" y="270934"/>
                  <a:pt x="1383916" y="492606"/>
                  <a:pt x="2854037" y="461818"/>
                </a:cubicBezTo>
                <a:cubicBezTo>
                  <a:pt x="4324158" y="431030"/>
                  <a:pt x="7611534" y="220133"/>
                  <a:pt x="10898910" y="9236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606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7946" y="0"/>
            <a:ext cx="11223914" cy="83127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45" y="1228436"/>
            <a:ext cx="11395364" cy="5264439"/>
          </a:xfrm>
        </p:spPr>
        <p:txBody>
          <a:bodyPr/>
          <a:lstStyle>
            <a:lvl1pPr marL="0" indent="0">
              <a:buNone/>
              <a:defRPr sz="3000"/>
            </a:lvl1pPr>
            <a:lvl2pPr marL="800100" indent="-342900"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  <a:defRPr sz="2600"/>
            </a:lvl2pPr>
            <a:lvl3pPr>
              <a:defRPr sz="24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526982" y="6575568"/>
            <a:ext cx="665018" cy="263236"/>
          </a:xfrm>
        </p:spPr>
        <p:txBody>
          <a:bodyPr/>
          <a:lstStyle>
            <a:lvl1pPr algn="r"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355A901-4199-4991-A34B-DA39B0381A6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Freihandform 10"/>
          <p:cNvSpPr/>
          <p:nvPr userDrawn="1"/>
        </p:nvSpPr>
        <p:spPr>
          <a:xfrm>
            <a:off x="399472" y="831273"/>
            <a:ext cx="10898910" cy="182852"/>
          </a:xfrm>
          <a:custGeom>
            <a:avLst/>
            <a:gdLst>
              <a:gd name="connsiteX0" fmla="*/ 0 w 10898910"/>
              <a:gd name="connsiteY0" fmla="*/ 0 h 464731"/>
              <a:gd name="connsiteX1" fmla="*/ 2078182 w 10898910"/>
              <a:gd name="connsiteY1" fmla="*/ 193964 h 464731"/>
              <a:gd name="connsiteX2" fmla="*/ 2854037 w 10898910"/>
              <a:gd name="connsiteY2" fmla="*/ 461818 h 464731"/>
              <a:gd name="connsiteX3" fmla="*/ 10898910 w 10898910"/>
              <a:gd name="connsiteY3" fmla="*/ 9236 h 46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8910" h="464731">
                <a:moveTo>
                  <a:pt x="0" y="0"/>
                </a:moveTo>
                <a:cubicBezTo>
                  <a:pt x="801254" y="58497"/>
                  <a:pt x="1602509" y="116994"/>
                  <a:pt x="2078182" y="193964"/>
                </a:cubicBezTo>
                <a:cubicBezTo>
                  <a:pt x="2553855" y="270934"/>
                  <a:pt x="1383916" y="492606"/>
                  <a:pt x="2854037" y="461818"/>
                </a:cubicBezTo>
                <a:cubicBezTo>
                  <a:pt x="4324158" y="431030"/>
                  <a:pt x="7611534" y="220133"/>
                  <a:pt x="10898910" y="9236"/>
                </a:cubicBezTo>
              </a:path>
            </a:pathLst>
          </a:custGeom>
          <a:noFill/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8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4BDA-9191-49EB-81F0-2946080738C1}" type="datetime1">
              <a:rPr lang="de-DE" smtClean="0"/>
              <a:t>26.03.2023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C. Zgoll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94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1106-8D90-4351-AC49-442A399B008C}" type="datetime1">
              <a:rPr lang="de-DE" smtClean="0"/>
              <a:t>26.03.2023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C. Zgoll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25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0508-35A8-48DD-93FC-D896892CFBBD}" type="datetime1">
              <a:rPr lang="de-DE" smtClean="0"/>
              <a:t>26.03.2023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C. Zgoll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29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BF41-D1FA-4998-82FB-3894C2769DE0}" type="datetime1">
              <a:rPr lang="de-DE" smtClean="0"/>
              <a:t>26.03.2023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C. Zgoll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36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76B0-4680-4A94-A502-64769123612D}" type="datetime1">
              <a:rPr lang="de-DE" smtClean="0"/>
              <a:t>26.03.2023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C. Zgoll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99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4677-72EE-4A47-9DB0-6B241CD15F3E}" type="datetime1">
              <a:rPr lang="de-DE" smtClean="0"/>
              <a:t>26.03.2023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C. Zgoll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25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939C2-1133-4C97-95F2-9A592E616ACE}" type="datetime1">
              <a:rPr lang="de-DE" smtClean="0"/>
              <a:t>26.03.2023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C. Zgoll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A901-4199-4991-A34B-DA39B0381A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81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400" b="1" smtClean="0"/>
              <a:t>Hylistik,</a:t>
            </a:r>
            <a:br>
              <a:rPr lang="de-DE" sz="4400" b="1" smtClean="0"/>
            </a:br>
            <a:r>
              <a:rPr lang="de-DE" sz="4400" b="1" smtClean="0"/>
              <a:t>hylistische </a:t>
            </a:r>
            <a:r>
              <a:rPr lang="de-DE" sz="4400" b="1"/>
              <a:t>Mythosforschung und moderne Mythostheorien</a:t>
            </a:r>
            <a:endParaRPr lang="de-DE" sz="440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1636" cy="143163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6C15A2E1-B33B-4725-A183-45B54F70F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0" y="13927"/>
            <a:ext cx="3486150" cy="571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67002C4C-3552-4764-A11F-F67A0950C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699"/>
            <a:ext cx="3870076" cy="99630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108" y="4942624"/>
            <a:ext cx="2675892" cy="1915376"/>
          </a:xfrm>
          <a:prstGeom prst="rect">
            <a:avLst/>
          </a:prstGeom>
        </p:spPr>
      </p:pic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517073" y="3879130"/>
            <a:ext cx="9144000" cy="212450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DE" smtClean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Dr. Christian </a:t>
            </a:r>
            <a:r>
              <a:rPr lang="de-DE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Zgoll</a:t>
            </a:r>
          </a:p>
          <a:p>
            <a:pPr>
              <a:spcBef>
                <a:spcPts val="1200"/>
              </a:spcBef>
            </a:pPr>
            <a:endParaRPr lang="de-DE" sz="2000" b="1">
              <a:solidFill>
                <a:schemeClr val="bg1">
                  <a:lumMod val="50000"/>
                </a:schemeClr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>
                <a:solidFill>
                  <a:srgbClr val="000000"/>
                </a:solidFill>
                <a:latin typeface="Papyrus" panose="03070502060502030205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Collegium Mythologicum</a:t>
            </a:r>
            <a:endParaRPr lang="de-DE" sz="160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DFG-Forschungsgruppe 2064 STRATA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/>
              <a:t>Gewinne der Hylemanalyse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685" y="1376218"/>
            <a:ext cx="11896436" cy="5462586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/>
              <a:t>Rekonstruktion von Mythen(varianten</a:t>
            </a:r>
            <a:r>
              <a:rPr lang="de-DE" sz="2400" b="1" smtClean="0"/>
              <a:t>)</a:t>
            </a:r>
            <a:r>
              <a:rPr lang="de-DE" sz="2400"/>
              <a:t> </a:t>
            </a:r>
            <a:r>
              <a:rPr lang="de-DE" sz="2400" smtClean="0"/>
              <a:t>aus verschiedenen medialen Konkretionen</a:t>
            </a:r>
            <a:endParaRPr lang="de-DE" sz="240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/>
              <a:t>Präzisierung des Verständnisses </a:t>
            </a:r>
            <a:r>
              <a:rPr lang="de-DE" sz="2400"/>
              <a:t>vom </a:t>
            </a:r>
            <a:r>
              <a:rPr lang="de-DE" sz="2400" smtClean="0"/>
              <a:t>Erzählstoff und seinem Verlauf </a:t>
            </a:r>
            <a:r>
              <a:rPr lang="de-DE" sz="2400"/>
              <a:t>(analog zu Grammatik- und Lexemanalysen als philologische </a:t>
            </a:r>
            <a:r>
              <a:rPr lang="de-DE" sz="2400" smtClean="0"/>
              <a:t>Methode)</a:t>
            </a:r>
          </a:p>
          <a:p>
            <a:pPr marL="11430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smtClean="0"/>
              <a:t>gerade bei hochliterarischen Texten oder bei „Übersetzung“ von „Bildersprachen“ wichtig</a:t>
            </a:r>
            <a:endParaRPr lang="de-DE" sz="2000" b="1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/>
              <a:t>Erkennen von Auffälligkeiten, Lücken oder Widersprüchen </a:t>
            </a:r>
            <a:r>
              <a:rPr lang="de-DE" sz="2400"/>
              <a:t>im </a:t>
            </a:r>
            <a:r>
              <a:rPr lang="de-DE" sz="2400" smtClean="0"/>
              <a:t>Stoffverlauf: oft führt gerade Hylemanalyse zu entscheidenden Fragen für Interpretation</a:t>
            </a:r>
            <a:endParaRPr lang="de-DE" sz="240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/>
              <a:t>Impulse für Rekonstruktion medialer Mängel </a:t>
            </a:r>
            <a:r>
              <a:rPr lang="de-DE" sz="2400"/>
              <a:t>(z. B. Textlücken): Ergänzungen, </a:t>
            </a:r>
            <a:r>
              <a:rPr lang="de-DE" sz="2400" smtClean="0"/>
              <a:t>Konjekturen, neue Lesungen (z. B. von Keilschriftzeichen) </a:t>
            </a:r>
            <a:r>
              <a:rPr lang="de-DE" sz="2400"/>
              <a:t>…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/>
              <a:t>Basis für (intra- und transmediale sowie intra- und transkulturelle) Vergleiche</a:t>
            </a:r>
            <a:r>
              <a:rPr lang="de-DE" sz="2400"/>
              <a:t> (durch Standardisierung!)</a:t>
            </a:r>
            <a:endParaRPr lang="de-DE" sz="2400" b="1"/>
          </a:p>
          <a:p>
            <a:r>
              <a:rPr lang="de-DE" sz="2400" smtClean="0">
                <a:sym typeface="Wingdings" panose="05000000000000000000" pitchFamily="2" charset="2"/>
              </a:rPr>
              <a:t> </a:t>
            </a:r>
            <a:r>
              <a:rPr lang="de-DE" sz="2400" b="1" smtClean="0">
                <a:sym typeface="Wingdings" panose="05000000000000000000" pitchFamily="2" charset="2"/>
              </a:rPr>
              <a:t>Hylemanalyse</a:t>
            </a:r>
            <a:r>
              <a:rPr lang="de-DE" sz="2400" smtClean="0">
                <a:sym typeface="Wingdings" panose="05000000000000000000" pitchFamily="2" charset="2"/>
              </a:rPr>
              <a:t> = hochdifferenzierte, zeitintensive und </a:t>
            </a:r>
            <a:r>
              <a:rPr lang="de-DE" sz="2400" b="1" smtClean="0">
                <a:sym typeface="Wingdings" panose="05000000000000000000" pitchFamily="2" charset="2"/>
              </a:rPr>
              <a:t>herausfordernde Methode</a:t>
            </a:r>
            <a:r>
              <a:rPr lang="de-DE" sz="2400" smtClean="0">
                <a:sym typeface="Wingdings" panose="05000000000000000000" pitchFamily="2" charset="2"/>
              </a:rPr>
              <a:t>; qualitativ hochwertige Ergebnisse oft erst nach </a:t>
            </a:r>
            <a:r>
              <a:rPr lang="de-DE" sz="2400" u="sng" smtClean="0">
                <a:sym typeface="Wingdings" panose="05000000000000000000" pitchFamily="2" charset="2"/>
              </a:rPr>
              <a:t>mehrfacher</a:t>
            </a:r>
            <a:r>
              <a:rPr lang="de-DE" sz="2400" smtClean="0">
                <a:sym typeface="Wingdings" panose="05000000000000000000" pitchFamily="2" charset="2"/>
              </a:rPr>
              <a:t> Überarbeitung!</a:t>
            </a:r>
            <a:endParaRPr lang="de-DE" sz="2400"/>
          </a:p>
          <a:p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05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/>
              <a:t>Aufgaben und Gewinne der Hylemanalyse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45" y="1200726"/>
            <a:ext cx="11560175" cy="5638077"/>
          </a:xfrm>
        </p:spPr>
        <p:txBody>
          <a:bodyPr>
            <a:normAutofit/>
          </a:bodyPr>
          <a:lstStyle/>
          <a:p>
            <a:r>
              <a:rPr lang="de-DE" sz="2400">
                <a:sym typeface="Wingdings" panose="05000000000000000000" pitchFamily="2" charset="2"/>
              </a:rPr>
              <a:t> Die Hylemanalyse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>
                <a:sym typeface="Wingdings" panose="05000000000000000000" pitchFamily="2" charset="2"/>
              </a:rPr>
              <a:t>fängt mit der </a:t>
            </a:r>
            <a:r>
              <a:rPr lang="de-DE" sz="2400" b="1">
                <a:sym typeface="Wingdings" panose="05000000000000000000" pitchFamily="2" charset="2"/>
              </a:rPr>
              <a:t>Basis-Philologie</a:t>
            </a:r>
            <a:r>
              <a:rPr lang="de-DE" sz="2400">
                <a:sym typeface="Wingdings" panose="05000000000000000000" pitchFamily="2" charset="2"/>
              </a:rPr>
              <a:t> an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>
                <a:sym typeface="Wingdings" panose="05000000000000000000" pitchFamily="2" charset="2"/>
              </a:rPr>
              <a:t>und </a:t>
            </a:r>
            <a:r>
              <a:rPr lang="de-DE" sz="2400" b="1">
                <a:sym typeface="Wingdings" panose="05000000000000000000" pitchFamily="2" charset="2"/>
              </a:rPr>
              <a:t>macht da weiter</a:t>
            </a:r>
            <a:r>
              <a:rPr lang="de-DE" sz="2400">
                <a:sym typeface="Wingdings" panose="05000000000000000000" pitchFamily="2" charset="2"/>
              </a:rPr>
              <a:t>, wo die rein philologische </a:t>
            </a:r>
            <a:r>
              <a:rPr lang="de-DE" sz="2400" smtClean="0">
                <a:sym typeface="Wingdings" panose="05000000000000000000" pitchFamily="2" charset="2"/>
              </a:rPr>
              <a:t>und literaturwissenschaftliche Texterschließung aufhört.</a:t>
            </a:r>
            <a:endParaRPr lang="de-DE" sz="2400">
              <a:sym typeface="Wingdings" panose="05000000000000000000" pitchFamily="2" charset="2"/>
            </a:endParaRPr>
          </a:p>
          <a:p>
            <a:r>
              <a:rPr lang="de-DE" sz="2400" b="1" smtClean="0">
                <a:sym typeface="Wingdings" panose="05000000000000000000" pitchFamily="2" charset="2"/>
              </a:rPr>
              <a:t> </a:t>
            </a:r>
            <a:r>
              <a:rPr lang="de-DE" sz="2400">
                <a:sym typeface="Wingdings" panose="05000000000000000000" pitchFamily="2" charset="2"/>
              </a:rPr>
              <a:t>Die Hylemanalyse untersucht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>
                <a:sym typeface="Wingdings" panose="05000000000000000000" pitchFamily="2" charset="2"/>
              </a:rPr>
              <a:t>nicht, </a:t>
            </a:r>
            <a:r>
              <a:rPr lang="de-DE" sz="2400" b="1">
                <a:sym typeface="Wingdings" panose="05000000000000000000" pitchFamily="2" charset="2"/>
              </a:rPr>
              <a:t>was im Text (Bild …) </a:t>
            </a:r>
            <a:r>
              <a:rPr lang="de-DE" sz="2400" b="1" i="1">
                <a:sym typeface="Wingdings" panose="05000000000000000000" pitchFamily="2" charset="2"/>
              </a:rPr>
              <a:t>steht</a:t>
            </a:r>
            <a:r>
              <a:rPr lang="de-DE" sz="2400">
                <a:sym typeface="Wingdings" panose="05000000000000000000" pitchFamily="2" charset="2"/>
              </a:rPr>
              <a:t>,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>
                <a:sym typeface="Wingdings" panose="05000000000000000000" pitchFamily="2" charset="2"/>
              </a:rPr>
              <a:t>sondern </a:t>
            </a:r>
            <a:r>
              <a:rPr lang="de-DE" sz="2400" b="1">
                <a:sym typeface="Wingdings" panose="05000000000000000000" pitchFamily="2" charset="2"/>
              </a:rPr>
              <a:t>was im Text (Bild …) </a:t>
            </a:r>
            <a:r>
              <a:rPr lang="de-DE" sz="2400" b="1" i="1">
                <a:sym typeface="Wingdings" panose="05000000000000000000" pitchFamily="2" charset="2"/>
              </a:rPr>
              <a:t>steckt</a:t>
            </a:r>
            <a:r>
              <a:rPr lang="de-DE" sz="2400" smtClean="0">
                <a:sym typeface="Wingdings" panose="05000000000000000000" pitchFamily="2" charset="2"/>
              </a:rPr>
              <a:t>.</a:t>
            </a:r>
            <a:endParaRPr lang="de-DE" sz="240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36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/>
              <a:t>Aufgaben und Gewinne der Hylemanalyse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45" y="1200726"/>
            <a:ext cx="11774055" cy="5638077"/>
          </a:xfrm>
        </p:spPr>
        <p:txBody>
          <a:bodyPr>
            <a:normAutofit/>
          </a:bodyPr>
          <a:lstStyle/>
          <a:p>
            <a:r>
              <a:rPr lang="de-DE" sz="2400" smtClean="0">
                <a:sym typeface="Wingdings" panose="05000000000000000000" pitchFamily="2" charset="2"/>
              </a:rPr>
              <a:t> </a:t>
            </a:r>
            <a:r>
              <a:rPr lang="de-DE" sz="2400">
                <a:sym typeface="Wingdings" panose="05000000000000000000" pitchFamily="2" charset="2"/>
              </a:rPr>
              <a:t>Die Hylemanalyse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>
                <a:sym typeface="Wingdings" panose="05000000000000000000" pitchFamily="2" charset="2"/>
              </a:rPr>
              <a:t>ist keine </a:t>
            </a:r>
            <a:r>
              <a:rPr lang="de-DE" sz="2400" i="1">
                <a:sym typeface="Wingdings" panose="05000000000000000000" pitchFamily="2" charset="2"/>
              </a:rPr>
              <a:t>Text-Paraphrase</a:t>
            </a:r>
            <a:r>
              <a:rPr lang="de-DE" sz="2400">
                <a:sym typeface="Wingdings" panose="05000000000000000000" pitchFamily="2" charset="2"/>
              </a:rPr>
              <a:t> oder </a:t>
            </a:r>
            <a:r>
              <a:rPr lang="de-DE" sz="2400" i="1" smtClean="0">
                <a:sym typeface="Wingdings" panose="05000000000000000000" pitchFamily="2" charset="2"/>
              </a:rPr>
              <a:t>Bild-Beschreibung,</a:t>
            </a:r>
            <a:endParaRPr lang="de-DE" sz="2400" i="1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>
                <a:sym typeface="Wingdings" panose="05000000000000000000" pitchFamily="2" charset="2"/>
              </a:rPr>
              <a:t>sondern </a:t>
            </a:r>
            <a:r>
              <a:rPr lang="de-DE" sz="2400" smtClean="0">
                <a:sym typeface="Wingdings" panose="05000000000000000000" pitchFamily="2" charset="2"/>
              </a:rPr>
              <a:t>eine bzw. </a:t>
            </a:r>
            <a:r>
              <a:rPr lang="de-DE" sz="2400" b="1" i="1" smtClean="0">
                <a:sym typeface="Wingdings" panose="05000000000000000000" pitchFamily="2" charset="2"/>
              </a:rPr>
              <a:t>die</a:t>
            </a:r>
            <a:r>
              <a:rPr lang="de-DE" sz="2400" b="1" smtClean="0">
                <a:sym typeface="Wingdings" panose="05000000000000000000" pitchFamily="2" charset="2"/>
              </a:rPr>
              <a:t> </a:t>
            </a:r>
            <a:r>
              <a:rPr lang="de-DE" sz="2400" b="1">
                <a:sym typeface="Wingdings" panose="05000000000000000000" pitchFamily="2" charset="2"/>
              </a:rPr>
              <a:t>semantische </a:t>
            </a:r>
            <a:r>
              <a:rPr lang="de-DE" sz="2400" b="1" smtClean="0">
                <a:sym typeface="Wingdings" panose="05000000000000000000" pitchFamily="2" charset="2"/>
              </a:rPr>
              <a:t>Analyse für Rekonstruktion und </a:t>
            </a:r>
            <a:r>
              <a:rPr lang="de-DE" sz="2400" b="1" smtClean="0">
                <a:solidFill>
                  <a:srgbClr val="FF0000"/>
                </a:solidFill>
                <a:sym typeface="Wingdings" panose="05000000000000000000" pitchFamily="2" charset="2"/>
              </a:rPr>
              <a:t>Verständnis</a:t>
            </a:r>
            <a:r>
              <a:rPr lang="de-DE" sz="240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400" smtClean="0">
                <a:sym typeface="Wingdings" panose="05000000000000000000" pitchFamily="2" charset="2"/>
              </a:rPr>
              <a:t>der verarbeiteten Erzählstoff-Variante.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de-DE" sz="2000" i="1" smtClean="0">
                <a:sym typeface="Wingdings" panose="05000000000000000000" pitchFamily="2" charset="2"/>
              </a:rPr>
              <a:t>Übersetzen/ Paraphrasieren</a:t>
            </a:r>
            <a:r>
              <a:rPr lang="de-DE" sz="2000" smtClean="0">
                <a:sym typeface="Wingdings" panose="05000000000000000000" pitchFamily="2" charset="2"/>
              </a:rPr>
              <a:t> von Texten, </a:t>
            </a:r>
            <a:r>
              <a:rPr lang="de-DE" sz="2000" i="1" smtClean="0">
                <a:sym typeface="Wingdings" panose="05000000000000000000" pitchFamily="2" charset="2"/>
              </a:rPr>
              <a:t>Beschreiben/ Analysieren</a:t>
            </a:r>
            <a:r>
              <a:rPr lang="de-DE" sz="2000" smtClean="0">
                <a:sym typeface="Wingdings" panose="05000000000000000000" pitchFamily="2" charset="2"/>
              </a:rPr>
              <a:t> von Bildern </a:t>
            </a:r>
            <a:r>
              <a:rPr lang="de-DE" sz="2000" b="1" u="sng" smtClean="0">
                <a:solidFill>
                  <a:srgbClr val="FF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≠ Verstehen</a:t>
            </a:r>
            <a:r>
              <a:rPr lang="de-DE" sz="2000" smtClean="0">
                <a:latin typeface="Palatino Linotype" panose="02040502050505030304" pitchFamily="18" charset="0"/>
                <a:sym typeface="Wingdings" panose="05000000000000000000" pitchFamily="2" charset="2"/>
              </a:rPr>
              <a:t>!</a:t>
            </a:r>
            <a:endParaRPr lang="de-DE" sz="2000" smtClean="0">
              <a:sym typeface="Wingdings" panose="05000000000000000000" pitchFamily="2" charset="2"/>
            </a:endParaRPr>
          </a:p>
          <a:p>
            <a:endParaRPr lang="de-DE" sz="2400" b="1">
              <a:sym typeface="Wingdings" panose="05000000000000000000" pitchFamily="2" charset="2"/>
            </a:endParaRPr>
          </a:p>
          <a:p>
            <a:r>
              <a:rPr lang="de-DE" sz="2400" b="1" smtClean="0">
                <a:sym typeface="Wingdings" panose="05000000000000000000" pitchFamily="2" charset="2"/>
              </a:rPr>
              <a:t> </a:t>
            </a:r>
            <a:r>
              <a:rPr lang="de-DE" sz="2400" smtClean="0">
                <a:sym typeface="Wingdings" panose="05000000000000000000" pitchFamily="2" charset="2"/>
              </a:rPr>
              <a:t>Die Hylemanalyse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smtClean="0">
                <a:sym typeface="Wingdings" panose="05000000000000000000" pitchFamily="2" charset="2"/>
              </a:rPr>
              <a:t>ist nicht </a:t>
            </a:r>
            <a:r>
              <a:rPr lang="de-DE" sz="2400" i="1" smtClean="0">
                <a:sym typeface="Wingdings" panose="05000000000000000000" pitchFamily="2" charset="2"/>
              </a:rPr>
              <a:t>Selbstzweck</a:t>
            </a:r>
            <a:r>
              <a:rPr lang="de-DE" sz="2400" smtClean="0">
                <a:sym typeface="Wingdings" panose="05000000000000000000" pitchFamily="2" charset="2"/>
              </a:rPr>
              <a:t>, sondern (notwendige) </a:t>
            </a:r>
            <a:r>
              <a:rPr lang="de-DE" sz="2400" b="1" i="1" smtClean="0">
                <a:sym typeface="Wingdings" panose="05000000000000000000" pitchFamily="2" charset="2"/>
              </a:rPr>
              <a:t>Vorbereitung</a:t>
            </a:r>
            <a:r>
              <a:rPr lang="de-DE" sz="2400" b="1" smtClean="0">
                <a:sym typeface="Wingdings" panose="05000000000000000000" pitchFamily="2" charset="2"/>
              </a:rPr>
              <a:t> für die Interpretation.</a:t>
            </a:r>
            <a:endParaRPr lang="de-DE" sz="2400" smtClean="0">
              <a:sym typeface="Wingdings" panose="05000000000000000000" pitchFamily="2" charset="2"/>
            </a:endParaRP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de-DE" sz="2000" smtClean="0">
                <a:sym typeface="Wingdings" panose="05000000000000000000" pitchFamily="2" charset="2"/>
              </a:rPr>
              <a:t>Gefahr, zuviel von der Interpretationsebene bereits in die Hylemanalyse hineinzutragen</a:t>
            </a:r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47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smtClean="0"/>
              <a:t>Komplexität der Hylemanalyse</a:t>
            </a:r>
            <a:endParaRPr lang="de-DE" sz="32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ym typeface="Wingdings" panose="05000000000000000000" pitchFamily="2" charset="2"/>
              </a:rPr>
              <a:t>Hylemanalyse = Analyse der Semantik eines Texts oder Bilds</a:t>
            </a:r>
          </a:p>
          <a:p>
            <a:pPr lvl="1"/>
            <a:r>
              <a:rPr lang="de-DE" smtClean="0">
                <a:sym typeface="Wingdings" panose="05000000000000000000" pitchFamily="2" charset="2"/>
              </a:rPr>
              <a:t>sehr komplex</a:t>
            </a:r>
            <a:endParaRPr lang="de-DE">
              <a:sym typeface="Wingdings" panose="05000000000000000000" pitchFamily="2" charset="2"/>
            </a:endParaRPr>
          </a:p>
          <a:p>
            <a:pPr lvl="1"/>
            <a:r>
              <a:rPr lang="de-DE" smtClean="0">
                <a:sym typeface="Wingdings" panose="05000000000000000000" pitchFamily="2" charset="2"/>
              </a:rPr>
              <a:t>mehrere Überarbeitungen und Nachjustierungen nötig (der Regelfall, nicht die Ausnahme!)</a:t>
            </a:r>
          </a:p>
          <a:p>
            <a:endParaRPr lang="de-DE">
              <a:sym typeface="Wingdings" panose="05000000000000000000" pitchFamily="2" charset="2"/>
            </a:endParaRPr>
          </a:p>
          <a:p>
            <a:r>
              <a:rPr lang="de-DE" sz="2400" smtClean="0"/>
              <a:t>cf. Übersetzung eines schwierigen Texts </a:t>
            </a:r>
            <a:r>
              <a:rPr lang="de-DE" sz="2400">
                <a:sym typeface="Wingdings" panose="05000000000000000000" pitchFamily="2" charset="2"/>
              </a:rPr>
              <a:t> </a:t>
            </a:r>
            <a:r>
              <a:rPr lang="de-DE" sz="2400" smtClean="0">
                <a:sym typeface="Wingdings" panose="05000000000000000000" pitchFamily="2" charset="2"/>
              </a:rPr>
              <a:t>erst Grobübersetzung, die ggf. mehrmals überarbeitet werden muss</a:t>
            </a:r>
            <a:endParaRPr lang="de-DE" sz="2400">
              <a:sym typeface="Wingdings" panose="05000000000000000000" pitchFamily="2" charset="2"/>
            </a:endParaRPr>
          </a:p>
          <a:p>
            <a:endParaRPr lang="de-DE" smtClean="0"/>
          </a:p>
          <a:p>
            <a:r>
              <a:rPr lang="de-DE" smtClean="0">
                <a:sym typeface="Wingdings" panose="05000000000000000000" pitchFamily="2" charset="2"/>
              </a:rPr>
              <a:t> Ziele hylistischer Mythosforschung</a:t>
            </a:r>
            <a:r>
              <a:rPr lang="de-DE" smtClean="0"/>
              <a:t>:</a:t>
            </a:r>
          </a:p>
          <a:p>
            <a:pPr lvl="1"/>
            <a:r>
              <a:rPr lang="de-DE" smtClean="0"/>
              <a:t>hylistische Mytheneditionen	(cf. philologische Texteditionen)</a:t>
            </a:r>
          </a:p>
          <a:p>
            <a:pPr lvl="1"/>
            <a:r>
              <a:rPr lang="de-DE" smtClean="0"/>
              <a:t>mit hylistischem Kommentar	(cf. philologischen Textkommentar)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13</a:t>
            </a:fld>
            <a:endParaRPr lang="de-DE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1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200"/>
              <a:t>Hylemanalyse am Beispiel des Mythos </a:t>
            </a:r>
            <a:r>
              <a:rPr lang="de-DE" sz="4200" cap="small"/>
              <a:t>Dardanos heiratet Chryse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Mediale Konkretion: Text</a:t>
            </a:r>
          </a:p>
        </p:txBody>
      </p:sp>
    </p:spTree>
    <p:extLst>
      <p:ext uri="{BB962C8B-B14F-4D97-AF65-F5344CB8AC3E}">
        <p14:creationId xmlns:p14="http://schemas.microsoft.com/office/powerpoint/2010/main" val="250431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/>
              <a:t>Extraktion der Hyleme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45" y="1228436"/>
            <a:ext cx="4865255" cy="5482607"/>
          </a:xfrm>
        </p:spPr>
        <p:txBody>
          <a:bodyPr>
            <a:normAutofit/>
          </a:bodyPr>
          <a:lstStyle/>
          <a:p>
            <a:r>
              <a:rPr lang="de-DE" sz="2600" b="1"/>
              <a:t>Satz:</a:t>
            </a:r>
          </a:p>
          <a:p>
            <a:r>
              <a:rPr lang="de-DE" sz="2600"/>
              <a:t>„Als Chryse,</a:t>
            </a:r>
          </a:p>
          <a:p>
            <a:r>
              <a:rPr lang="de-DE" sz="2600"/>
              <a:t>die Tochter von Pallas,</a:t>
            </a:r>
          </a:p>
          <a:p>
            <a:r>
              <a:rPr lang="de-DE" sz="2600"/>
              <a:t>mit Dardanos vermählt wurde,</a:t>
            </a:r>
          </a:p>
          <a:p>
            <a:r>
              <a:rPr lang="de-DE" sz="2600"/>
              <a:t>brachte sie als Mitgift Gaben der Aigis-Halterin Athene,</a:t>
            </a:r>
          </a:p>
          <a:p>
            <a:r>
              <a:rPr lang="de-DE" sz="2600"/>
              <a:t>nämlich die Palladia der Großen Götter.“</a:t>
            </a:r>
          </a:p>
          <a:p>
            <a:endParaRPr lang="de-DE" sz="2600"/>
          </a:p>
          <a:p>
            <a:endParaRPr lang="de-DE" sz="2600"/>
          </a:p>
          <a:p>
            <a:endParaRPr lang="de-DE" sz="2600"/>
          </a:p>
          <a:p>
            <a:r>
              <a:rPr lang="de-DE" sz="1800"/>
              <a:t>(vgl. Dion. Hal. </a:t>
            </a:r>
            <a:r>
              <a:rPr lang="de-DE" sz="1800" i="1"/>
              <a:t>ant.</a:t>
            </a:r>
            <a:r>
              <a:rPr lang="de-DE" sz="1800"/>
              <a:t> 1,68,3)</a:t>
            </a:r>
            <a:endParaRPr lang="en-US" sz="18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135418" y="1191491"/>
            <a:ext cx="68995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600" b="1"/>
              <a:t>Hyleme in textlicher Reihenfolge: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600"/>
              <a:t>Chryse ist die Tochter von Pallas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600"/>
              <a:t>NN verheiratet Chryse mit Dardanos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600"/>
              <a:t>Chryse bringt als Mitgift die Palladia der „Großen Götter“ mit zur Hochzeit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600"/>
              <a:t>Athene gibt Chryse die Palladia der „Großen Götter“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600"/>
              <a:t>Athene hält die Aigis</a:t>
            </a:r>
          </a:p>
        </p:txBody>
      </p:sp>
    </p:spTree>
    <p:extLst>
      <p:ext uri="{BB962C8B-B14F-4D97-AF65-F5344CB8AC3E}">
        <p14:creationId xmlns:p14="http://schemas.microsoft.com/office/powerpoint/2010/main" val="27683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/>
              <a:t>Sortierung der Hyleme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45" y="1228436"/>
            <a:ext cx="4865255" cy="5482607"/>
          </a:xfrm>
        </p:spPr>
        <p:txBody>
          <a:bodyPr>
            <a:normAutofit/>
          </a:bodyPr>
          <a:lstStyle/>
          <a:p>
            <a:r>
              <a:rPr lang="de-DE" sz="2600" b="1"/>
              <a:t>Satz:</a:t>
            </a:r>
          </a:p>
          <a:p>
            <a:r>
              <a:rPr lang="de-DE" sz="2600"/>
              <a:t>„Als Chryse,</a:t>
            </a:r>
          </a:p>
          <a:p>
            <a:r>
              <a:rPr lang="de-DE" sz="2600"/>
              <a:t>die Tochter von Pallas,</a:t>
            </a:r>
          </a:p>
          <a:p>
            <a:r>
              <a:rPr lang="de-DE" sz="2600"/>
              <a:t>mit Dardanos vermählt wurde,</a:t>
            </a:r>
          </a:p>
          <a:p>
            <a:r>
              <a:rPr lang="de-DE" sz="2600"/>
              <a:t>brachte sie als Mitgift Gaben der Aigis-Halterin Athene,</a:t>
            </a:r>
          </a:p>
          <a:p>
            <a:r>
              <a:rPr lang="de-DE" sz="2600"/>
              <a:t>nämlich die Palladia der Großen Götter.“</a:t>
            </a:r>
          </a:p>
          <a:p>
            <a:endParaRPr lang="de-DE" sz="2600"/>
          </a:p>
          <a:p>
            <a:endParaRPr lang="de-DE" sz="2600"/>
          </a:p>
          <a:p>
            <a:endParaRPr lang="de-DE" sz="2600"/>
          </a:p>
          <a:p>
            <a:r>
              <a:rPr lang="de-DE" sz="1800"/>
              <a:t>(vgl. Dion. Hal. </a:t>
            </a:r>
            <a:r>
              <a:rPr lang="de-DE" sz="1800" i="1"/>
              <a:t>ant.</a:t>
            </a:r>
            <a:r>
              <a:rPr lang="de-DE" sz="1800"/>
              <a:t> 1,68,3)</a:t>
            </a:r>
            <a:endParaRPr lang="en-US" sz="18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135418" y="1191491"/>
            <a:ext cx="68995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400" b="1"/>
              <a:t>Hyleme in textlicher Reihenfolge: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000"/>
              <a:t>Chryse ist die Tochter von Pallas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/>
              <a:t>NN verheiratet Chryse mit Dardanos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/>
              <a:t>Chryse bringt als Mitgift die Palladia der „Großen Götter“ mit zur Hochzeit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000"/>
              <a:t>Athene gibt Chryse Palladia der „Großen Götter“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000"/>
              <a:t>Athene hält die Aigis</a:t>
            </a:r>
            <a:endParaRPr lang="de-DE" sz="2400"/>
          </a:p>
          <a:p>
            <a:pPr lvl="0"/>
            <a:r>
              <a:rPr lang="de-DE" sz="2400" b="1"/>
              <a:t>Hyleme in chronologischer Reihenfolge:</a:t>
            </a:r>
            <a:endParaRPr lang="de-DE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/>
              <a:t>Athene hält die Aigis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/>
              <a:t>Chryse ist die Tochter von Pallas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/>
              <a:t>Athene gibt Chryse die Palladia der „Großen Götter“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/>
              <a:t>Chryse bringt als Mitgift die Palladia der „Großen Götter“ mit zur Hochzeit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/>
              <a:t>NN verheiratet Chryse mit Dardanos</a:t>
            </a:r>
          </a:p>
        </p:txBody>
      </p:sp>
    </p:spTree>
    <p:extLst>
      <p:ext uri="{BB962C8B-B14F-4D97-AF65-F5344CB8AC3E}">
        <p14:creationId xmlns:p14="http://schemas.microsoft.com/office/powerpoint/2010/main" val="367031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/>
              <a:t>Komplettierung der Hyleme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45" y="1228436"/>
            <a:ext cx="4865255" cy="5482607"/>
          </a:xfrm>
        </p:spPr>
        <p:txBody>
          <a:bodyPr>
            <a:normAutofit/>
          </a:bodyPr>
          <a:lstStyle/>
          <a:p>
            <a:r>
              <a:rPr lang="de-DE" sz="2400" b="1"/>
              <a:t>Satz:</a:t>
            </a:r>
          </a:p>
          <a:p>
            <a:endParaRPr lang="de-DE" sz="2400" smtClean="0"/>
          </a:p>
          <a:p>
            <a:r>
              <a:rPr lang="de-DE" sz="2400" smtClean="0"/>
              <a:t>„</a:t>
            </a:r>
            <a:r>
              <a:rPr lang="de-DE" sz="2400"/>
              <a:t>Als Chryse,</a:t>
            </a:r>
          </a:p>
          <a:p>
            <a:r>
              <a:rPr lang="de-DE" sz="2400"/>
              <a:t>die Tochter von Pallas,</a:t>
            </a:r>
          </a:p>
          <a:p>
            <a:r>
              <a:rPr lang="de-DE" sz="2400"/>
              <a:t>mit Dardanos vermählt wurde,</a:t>
            </a:r>
          </a:p>
          <a:p>
            <a:r>
              <a:rPr lang="de-DE" sz="2400"/>
              <a:t>brachte sie als Mitgift Gaben der Aigis-Halterin Athene,</a:t>
            </a:r>
          </a:p>
          <a:p>
            <a:r>
              <a:rPr lang="de-DE" sz="2400"/>
              <a:t>nämlich die Palladia der Großen Götter.“</a:t>
            </a:r>
            <a:endParaRPr lang="de-DE" sz="2600"/>
          </a:p>
          <a:p>
            <a:endParaRPr lang="de-DE" sz="2600"/>
          </a:p>
          <a:p>
            <a:endParaRPr lang="de-DE" sz="2600"/>
          </a:p>
          <a:p>
            <a:r>
              <a:rPr lang="de-DE" sz="1800"/>
              <a:t>(vgl. Dion. Hal. </a:t>
            </a:r>
            <a:r>
              <a:rPr lang="de-DE" sz="1800" i="1"/>
              <a:t>ant.</a:t>
            </a:r>
            <a:r>
              <a:rPr lang="de-DE" sz="1800"/>
              <a:t> 1,68,3)</a:t>
            </a:r>
            <a:endParaRPr lang="en-US" sz="18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135418" y="1191491"/>
            <a:ext cx="68995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400" b="1"/>
              <a:t>Komplettierung der Hyleme:</a:t>
            </a:r>
            <a:endParaRPr lang="de-DE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/>
              <a:t>[Athene bekommt die Aigis]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/>
              <a:t>Athene hält die Aigis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000"/>
              <a:t>Es gibt eine Gruppe „Große Götter“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000"/>
              <a:t>Die „Großen Götter“ besitzen Palladia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000"/>
              <a:t>[Athene bekommt die Palladia der „Großen Götter</a:t>
            </a:r>
            <a:r>
              <a:rPr lang="de-DE" sz="2000" smtClean="0"/>
              <a:t>“]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000" smtClean="0"/>
              <a:t>[</a:t>
            </a:r>
            <a:r>
              <a:rPr lang="de-DE" sz="2000" smtClean="0">
                <a:sym typeface="Wingdings" panose="05000000000000000000" pitchFamily="2" charset="2"/>
              </a:rPr>
              <a:t>Athene </a:t>
            </a:r>
            <a:r>
              <a:rPr lang="de-DE" sz="2000">
                <a:sym typeface="Wingdings" panose="05000000000000000000" pitchFamily="2" charset="2"/>
              </a:rPr>
              <a:t>besitzt Palladia]</a:t>
            </a:r>
            <a:endParaRPr lang="de-DE" sz="2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/>
              <a:t>[Pallas zeugt eine Tochter namens Chryse]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/>
              <a:t>Chryse ist die Tochter von Pallas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/>
              <a:t>Athene gibt Chryse die Palladia der „Großen Götter</a:t>
            </a:r>
            <a:r>
              <a:rPr lang="de-DE" sz="2000" smtClean="0"/>
              <a:t>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smtClean="0"/>
              <a:t>[</a:t>
            </a:r>
            <a:r>
              <a:rPr lang="de-DE" sz="2000" smtClean="0">
                <a:sym typeface="Wingdings" panose="05000000000000000000" pitchFamily="2" charset="2"/>
              </a:rPr>
              <a:t>Chryse </a:t>
            </a:r>
            <a:r>
              <a:rPr lang="de-DE" sz="2000">
                <a:sym typeface="Wingdings" panose="05000000000000000000" pitchFamily="2" charset="2"/>
              </a:rPr>
              <a:t>besitzt Palladia]</a:t>
            </a:r>
            <a:endParaRPr lang="de-DE" sz="2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/>
              <a:t>Chryse bringt als Mitgift die Palladia der „Großen Götter“ mit zur Hochzeit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/>
              <a:t>[Pallas] verheiratet Chryse mit </a:t>
            </a:r>
            <a:r>
              <a:rPr lang="de-DE" sz="2000" smtClean="0"/>
              <a:t>Dardanos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smtClean="0"/>
              <a:t>[Chryse ist die Frau des Dardanos]</a:t>
            </a:r>
            <a:endParaRPr lang="de-DE" sz="2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/>
              <a:t>[Dardanos besitzt die Palladia der „Großen Götter“]</a:t>
            </a:r>
            <a:endParaRPr lang="de-DE" sz="2200"/>
          </a:p>
        </p:txBody>
      </p:sp>
    </p:spTree>
    <p:extLst>
      <p:ext uri="{BB962C8B-B14F-4D97-AF65-F5344CB8AC3E}">
        <p14:creationId xmlns:p14="http://schemas.microsoft.com/office/powerpoint/2010/main" val="394168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>
                <a:sym typeface="Wingdings" panose="05000000000000000000" pitchFamily="2" charset="2"/>
              </a:rPr>
              <a:t>Unterschied Hylemanalyse – Text-Paraphrase</a:t>
            </a:r>
            <a:endParaRPr lang="de-DE" sz="32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45" y="1228436"/>
            <a:ext cx="4865255" cy="5482607"/>
          </a:xfrm>
        </p:spPr>
        <p:txBody>
          <a:bodyPr>
            <a:normAutofit/>
          </a:bodyPr>
          <a:lstStyle/>
          <a:p>
            <a:r>
              <a:rPr lang="de-DE" sz="2400" b="1"/>
              <a:t>Beispiel in Textform</a:t>
            </a:r>
            <a:r>
              <a:rPr lang="de-DE" sz="2400" b="1" smtClean="0"/>
              <a:t>:</a:t>
            </a:r>
          </a:p>
          <a:p>
            <a:endParaRPr lang="de-DE" sz="2400" b="1"/>
          </a:p>
          <a:p>
            <a:r>
              <a:rPr lang="de-DE" sz="2400" smtClean="0"/>
              <a:t>„</a:t>
            </a:r>
            <a:r>
              <a:rPr lang="de-DE" sz="2400">
                <a:solidFill>
                  <a:schemeClr val="accent6">
                    <a:lumMod val="75000"/>
                  </a:schemeClr>
                </a:solidFill>
              </a:rPr>
              <a:t>Als Chryse,</a:t>
            </a:r>
          </a:p>
          <a:p>
            <a:r>
              <a:rPr lang="de-DE" sz="2400">
                <a:solidFill>
                  <a:schemeClr val="accent6">
                    <a:lumMod val="75000"/>
                  </a:schemeClr>
                </a:solidFill>
              </a:rPr>
              <a:t>die Tochter von Pallas</a:t>
            </a:r>
            <a:r>
              <a:rPr lang="de-DE" sz="2400"/>
              <a:t>,</a:t>
            </a:r>
          </a:p>
          <a:p>
            <a:r>
              <a:rPr lang="de-DE" sz="2400">
                <a:solidFill>
                  <a:srgbClr val="FF0000"/>
                </a:solidFill>
              </a:rPr>
              <a:t>mit Dardanos vermählt wurde</a:t>
            </a:r>
            <a:r>
              <a:rPr lang="de-DE" sz="2400"/>
              <a:t>,</a:t>
            </a:r>
          </a:p>
          <a:p>
            <a:r>
              <a:rPr lang="de-DE" sz="2400">
                <a:solidFill>
                  <a:srgbClr val="FF0000"/>
                </a:solidFill>
              </a:rPr>
              <a:t>brachte sie als Mitgift </a:t>
            </a:r>
            <a:r>
              <a:rPr lang="de-DE" sz="2400">
                <a:solidFill>
                  <a:srgbClr val="0070C0"/>
                </a:solidFill>
              </a:rPr>
              <a:t>Gaben der</a:t>
            </a:r>
            <a:r>
              <a:rPr lang="de-DE" sz="2400">
                <a:solidFill>
                  <a:srgbClr val="CC00CC"/>
                </a:solidFill>
              </a:rPr>
              <a:t> Aigis-Halterin</a:t>
            </a:r>
            <a:r>
              <a:rPr lang="de-DE" sz="2400"/>
              <a:t> </a:t>
            </a:r>
            <a:r>
              <a:rPr lang="de-DE" sz="2400">
                <a:solidFill>
                  <a:srgbClr val="0070C0"/>
                </a:solidFill>
              </a:rPr>
              <a:t>Athene</a:t>
            </a:r>
            <a:r>
              <a:rPr lang="de-DE" sz="2400"/>
              <a:t>,</a:t>
            </a:r>
          </a:p>
          <a:p>
            <a:r>
              <a:rPr lang="de-DE" sz="2400">
                <a:solidFill>
                  <a:schemeClr val="accent2">
                    <a:lumMod val="75000"/>
                  </a:schemeClr>
                </a:solidFill>
              </a:rPr>
              <a:t>nämlich die Palladia der Großen Götter</a:t>
            </a:r>
            <a:r>
              <a:rPr lang="de-DE" sz="2400"/>
              <a:t>.“</a:t>
            </a:r>
            <a:endParaRPr lang="en-US" sz="2400" b="1">
              <a:solidFill>
                <a:srgbClr val="FF0000"/>
              </a:solidFill>
            </a:endParaRPr>
          </a:p>
          <a:p>
            <a:endParaRPr lang="en-US" sz="2400" b="1"/>
          </a:p>
          <a:p>
            <a:endParaRPr lang="en-US" sz="2400" b="1"/>
          </a:p>
          <a:p>
            <a:pPr lvl="0"/>
            <a:r>
              <a:rPr lang="de-DE" sz="1800">
                <a:solidFill>
                  <a:prstClr val="black"/>
                </a:solidFill>
              </a:rPr>
              <a:t>(vgl. Dion. Hal. </a:t>
            </a:r>
            <a:r>
              <a:rPr lang="de-DE" sz="1800" i="1">
                <a:solidFill>
                  <a:prstClr val="black"/>
                </a:solidFill>
              </a:rPr>
              <a:t>ant.</a:t>
            </a:r>
            <a:r>
              <a:rPr lang="de-DE" sz="1800">
                <a:solidFill>
                  <a:prstClr val="black"/>
                </a:solidFill>
              </a:rPr>
              <a:t> 1,68,3)</a:t>
            </a:r>
            <a:endParaRPr lang="en-US" sz="1800">
              <a:solidFill>
                <a:prstClr val="black"/>
              </a:solidFill>
            </a:endParaRPr>
          </a:p>
          <a:p>
            <a:endParaRPr lang="en-US" sz="2400" b="1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052292" y="1191491"/>
            <a:ext cx="705658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400" b="1"/>
              <a:t>Stoff-Rekonstruktion in Form von Hylemen:</a:t>
            </a:r>
            <a:endParaRPr lang="de-DE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smtClean="0">
                <a:solidFill>
                  <a:srgbClr val="CC00CC"/>
                </a:solidFill>
              </a:rPr>
              <a:t>[</a:t>
            </a:r>
            <a:r>
              <a:rPr lang="de-DE" sz="2000">
                <a:solidFill>
                  <a:srgbClr val="CC00CC"/>
                </a:solidFill>
              </a:rPr>
              <a:t>Athene bekommt die Aigis]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smtClean="0">
                <a:solidFill>
                  <a:srgbClr val="CC00CC"/>
                </a:solidFill>
              </a:rPr>
              <a:t>Athene </a:t>
            </a:r>
            <a:r>
              <a:rPr lang="de-DE" sz="2000">
                <a:solidFill>
                  <a:srgbClr val="CC00CC"/>
                </a:solidFill>
              </a:rPr>
              <a:t>hält die Aigis 			</a:t>
            </a:r>
            <a:endParaRPr lang="de-DE" sz="2000" i="1">
              <a:solidFill>
                <a:srgbClr val="CC00CC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000">
                <a:solidFill>
                  <a:schemeClr val="accent2">
                    <a:lumMod val="75000"/>
                  </a:schemeClr>
                </a:solidFill>
              </a:rPr>
              <a:t>Es gibt eine Gruppe „Große Götter“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000">
                <a:solidFill>
                  <a:schemeClr val="accent2">
                    <a:lumMod val="75000"/>
                  </a:schemeClr>
                </a:solidFill>
              </a:rPr>
              <a:t>Die „Großen Götter“ besitzen Palladia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000">
                <a:solidFill>
                  <a:schemeClr val="accent2">
                    <a:lumMod val="75000"/>
                  </a:schemeClr>
                </a:solidFill>
              </a:rPr>
              <a:t>[Athene bekommt die Palladia der „Großen Götter</a:t>
            </a:r>
            <a:r>
              <a:rPr lang="de-DE" sz="2000" smtClean="0">
                <a:solidFill>
                  <a:schemeClr val="accent2">
                    <a:lumMod val="75000"/>
                  </a:schemeClr>
                </a:solidFill>
              </a:rPr>
              <a:t>“]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2000" smtClean="0">
                <a:solidFill>
                  <a:schemeClr val="accent2">
                    <a:lumMod val="75000"/>
                  </a:schemeClr>
                </a:solidFill>
              </a:rPr>
              <a:t>[Athene </a:t>
            </a:r>
            <a:r>
              <a:rPr lang="de-DE" sz="2000">
                <a:solidFill>
                  <a:schemeClr val="accent2">
                    <a:lumMod val="75000"/>
                  </a:schemeClr>
                </a:solidFill>
              </a:rPr>
              <a:t>besitzt Palladia] 		</a:t>
            </a:r>
            <a:endParaRPr lang="de-DE" sz="2000" i="1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>
                <a:solidFill>
                  <a:schemeClr val="accent6">
                    <a:lumMod val="75000"/>
                  </a:schemeClr>
                </a:solidFill>
              </a:rPr>
              <a:t>[Pallas zeugt eine Tochter namens Chryse]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smtClean="0">
                <a:solidFill>
                  <a:schemeClr val="accent6">
                    <a:lumMod val="75000"/>
                  </a:schemeClr>
                </a:solidFill>
              </a:rPr>
              <a:t>Chryse </a:t>
            </a:r>
            <a:r>
              <a:rPr lang="de-DE" sz="2000">
                <a:solidFill>
                  <a:schemeClr val="accent6">
                    <a:lumMod val="75000"/>
                  </a:schemeClr>
                </a:solidFill>
              </a:rPr>
              <a:t>ist die Tochter von Pallas 	</a:t>
            </a:r>
            <a:endParaRPr lang="de-DE" sz="2000" i="1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>
                <a:solidFill>
                  <a:srgbClr val="0070C0"/>
                </a:solidFill>
              </a:rPr>
              <a:t>Athene gibt Chryse die Palladia der „Großen Götter</a:t>
            </a:r>
            <a:r>
              <a:rPr lang="de-DE" sz="2000" smtClean="0">
                <a:solidFill>
                  <a:srgbClr val="0070C0"/>
                </a:solidFill>
              </a:rPr>
              <a:t>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smtClean="0">
                <a:solidFill>
                  <a:srgbClr val="0070C0"/>
                </a:solidFill>
              </a:rPr>
              <a:t>[Chryse </a:t>
            </a:r>
            <a:r>
              <a:rPr lang="de-DE" sz="2000">
                <a:solidFill>
                  <a:srgbClr val="0070C0"/>
                </a:solidFill>
              </a:rPr>
              <a:t>besitzt Palladia] 		</a:t>
            </a:r>
            <a:endParaRPr lang="de-DE" sz="2000" i="1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>
                <a:solidFill>
                  <a:srgbClr val="FF0000"/>
                </a:solidFill>
              </a:rPr>
              <a:t>Chryse bringt als Mitgift die Palladia der „Großen Götter“ mit zur Hochzeit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>
                <a:solidFill>
                  <a:srgbClr val="FF0000"/>
                </a:solidFill>
              </a:rPr>
              <a:t>[Pallas] verheiratet Chryse mit Dardanos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>
                <a:solidFill>
                  <a:srgbClr val="FF0000"/>
                </a:solidFill>
              </a:rPr>
              <a:t>[Chryse ist </a:t>
            </a:r>
            <a:r>
              <a:rPr lang="de-DE" sz="2000" smtClean="0">
                <a:solidFill>
                  <a:srgbClr val="FF0000"/>
                </a:solidFill>
              </a:rPr>
              <a:t>die </a:t>
            </a:r>
            <a:r>
              <a:rPr lang="de-DE" sz="2000">
                <a:solidFill>
                  <a:srgbClr val="FF0000"/>
                </a:solidFill>
              </a:rPr>
              <a:t>Frau des Dardanos]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smtClean="0">
                <a:solidFill>
                  <a:srgbClr val="FF0000"/>
                </a:solidFill>
              </a:rPr>
              <a:t>[Dardanos besitzt die Palladia der „Großen Götter“] </a:t>
            </a:r>
            <a:r>
              <a:rPr lang="de-DE" sz="2000" b="1" smtClean="0">
                <a:solidFill>
                  <a:srgbClr val="FF0000"/>
                </a:solidFill>
              </a:rPr>
              <a:t>		</a:t>
            </a:r>
            <a:r>
              <a:rPr lang="de-DE" sz="2200" b="1" smtClean="0">
                <a:solidFill>
                  <a:srgbClr val="FF0000"/>
                </a:solidFill>
              </a:rPr>
              <a:t>			</a:t>
            </a:r>
            <a:endParaRPr lang="de-DE" sz="22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Hylemanalyse von Bildern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5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Hylemanalyse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Rekonstruktion von </a:t>
            </a:r>
            <a:r>
              <a:rPr lang="de-DE" smtClean="0"/>
              <a:t>(mythischen) Erzählstoff-Varianten </a:t>
            </a:r>
            <a:r>
              <a:rPr lang="de-DE"/>
              <a:t>aus medialen Konkretionen</a:t>
            </a:r>
          </a:p>
        </p:txBody>
      </p:sp>
    </p:spTree>
    <p:extLst>
      <p:ext uri="{BB962C8B-B14F-4D97-AF65-F5344CB8AC3E}">
        <p14:creationId xmlns:p14="http://schemas.microsoft.com/office/powerpoint/2010/main" val="19775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smtClean="0"/>
              <a:t>Probleme im Überblick</a:t>
            </a:r>
            <a:endParaRPr lang="de-DE" sz="32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45" y="1228436"/>
            <a:ext cx="5560161" cy="5264439"/>
          </a:xfrm>
        </p:spPr>
        <p:txBody>
          <a:bodyPr>
            <a:noAutofit/>
          </a:bodyPr>
          <a:lstStyle/>
          <a:p>
            <a:r>
              <a:rPr lang="de-DE" sz="2200" smtClean="0">
                <a:sym typeface="Wingdings" panose="05000000000000000000" pitchFamily="2" charset="2"/>
              </a:rPr>
              <a:t> </a:t>
            </a:r>
            <a:r>
              <a:rPr lang="de-DE" sz="2200" smtClean="0"/>
              <a:t>potenzielle </a:t>
            </a:r>
            <a:r>
              <a:rPr lang="de-DE" sz="2200" b="1"/>
              <a:t>Unbestimmtheit</a:t>
            </a:r>
            <a:r>
              <a:rPr lang="de-DE" sz="2200"/>
              <a:t> einzelner </a:t>
            </a:r>
            <a:r>
              <a:rPr lang="de-DE" sz="2200" smtClean="0"/>
              <a:t>Bildelemente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smtClean="0"/>
              <a:t>Schale? Schale wozu?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smtClean="0"/>
              <a:t>Mit Inhalt oder ohne?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smtClean="0"/>
              <a:t>Mit welchem Inhalt?</a:t>
            </a:r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20</a:t>
            </a:fld>
            <a:endParaRPr lang="de-DE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9" y="-1"/>
            <a:ext cx="619125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1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smtClean="0"/>
              <a:t>Probleme im Überblick</a:t>
            </a:r>
            <a:endParaRPr lang="de-DE" sz="32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45" y="1228436"/>
            <a:ext cx="5560161" cy="5264439"/>
          </a:xfrm>
        </p:spPr>
        <p:txBody>
          <a:bodyPr>
            <a:noAutofit/>
          </a:bodyPr>
          <a:lstStyle/>
          <a:p>
            <a:r>
              <a:rPr lang="de-DE" sz="2200">
                <a:sym typeface="Wingdings" panose="05000000000000000000" pitchFamily="2" charset="2"/>
              </a:rPr>
              <a:t> </a:t>
            </a:r>
            <a:r>
              <a:rPr lang="de-DE" sz="2200" smtClean="0"/>
              <a:t>mehrere </a:t>
            </a:r>
            <a:r>
              <a:rPr lang="de-DE" sz="2200" b="1"/>
              <a:t>verschiedene sprachliche Realisationsmöglichkeiten</a:t>
            </a:r>
            <a:r>
              <a:rPr lang="de-DE" sz="2200"/>
              <a:t> bei der Formulierung von bildlich dargestellten Hylemen (mehr als bei Texten)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smtClean="0"/>
              <a:t>Mann sieht/schaut/blickt in Richtung Frau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smtClean="0"/>
              <a:t>Mann hält Hand auf/ streckt Hand hin/ hat Hand nach oben offen</a:t>
            </a:r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21</a:t>
            </a:fld>
            <a:endParaRPr lang="de-DE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9" y="-1"/>
            <a:ext cx="619125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4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smtClean="0"/>
              <a:t>Probleme im Überblick</a:t>
            </a:r>
            <a:endParaRPr lang="de-DE" sz="32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45" y="1228436"/>
            <a:ext cx="5560161" cy="5264439"/>
          </a:xfrm>
        </p:spPr>
        <p:txBody>
          <a:bodyPr>
            <a:noAutofit/>
          </a:bodyPr>
          <a:lstStyle/>
          <a:p>
            <a:pPr lvl="0"/>
            <a:r>
              <a:rPr lang="de-DE" sz="2200">
                <a:sym typeface="Wingdings" panose="05000000000000000000" pitchFamily="2" charset="2"/>
              </a:rPr>
              <a:t> </a:t>
            </a:r>
            <a:r>
              <a:rPr lang="de-DE" sz="2200" b="1" smtClean="0"/>
              <a:t>Selektivität</a:t>
            </a:r>
            <a:r>
              <a:rPr lang="de-DE" sz="2200" smtClean="0"/>
              <a:t> </a:t>
            </a:r>
            <a:r>
              <a:rPr lang="de-DE" sz="2200"/>
              <a:t>bei der Darstellung komplexer stofflicher Zusammenhänge in bildlicher Form, selbst bei Bilder-Serien (</a:t>
            </a:r>
            <a:r>
              <a:rPr lang="de-DE" sz="2200">
                <a:sym typeface="Wingdings" panose="05000000000000000000" pitchFamily="2" charset="2"/>
              </a:rPr>
              <a:t>Lösungsmöglichkeit: implizite Hyleme)</a:t>
            </a:r>
            <a:endParaRPr lang="de-DE" sz="2200"/>
          </a:p>
          <a:p>
            <a:r>
              <a:rPr lang="de-DE" sz="2200" smtClean="0"/>
              <a:t>Winzige Momentaufnahme aus einem Handlungszusammenhang: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smtClean="0"/>
              <a:t>Was geht dem Dargestellten voraus?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smtClean="0"/>
              <a:t>Was folgt dem Dargestellten?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22</a:t>
            </a:fld>
            <a:endParaRPr lang="de-DE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9" y="-1"/>
            <a:ext cx="619125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5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smtClean="0"/>
              <a:t>Probleme im Überblick</a:t>
            </a:r>
            <a:endParaRPr lang="de-DE" sz="32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45" y="1228436"/>
            <a:ext cx="5560161" cy="526443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/>
              <a:t>Darstellbarkeit und Darstellungstechniken von </a:t>
            </a:r>
            <a:r>
              <a:rPr lang="de-DE" sz="2200" b="1"/>
              <a:t>abstrakten oder inneren Vorgängen</a:t>
            </a:r>
            <a:r>
              <a:rPr lang="de-DE" sz="2200"/>
              <a:t> in bildlicher Form</a:t>
            </a:r>
          </a:p>
          <a:p>
            <a:r>
              <a:rPr lang="de-DE" sz="2200" smtClean="0"/>
              <a:t>Was geht in den Protagonisten vor?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smtClean="0"/>
              <a:t>traurig?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smtClean="0"/>
              <a:t>freudig?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smtClean="0"/>
              <a:t>höflich-neutral?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smtClean="0"/>
              <a:t>innere Motivationen bzw. Handlungsabsichten?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smtClean="0"/>
              <a:t>Allegorie? Friede vs. Krieg?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23</a:t>
            </a:fld>
            <a:endParaRPr lang="de-DE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9" y="-1"/>
            <a:ext cx="619125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smtClean="0"/>
              <a:t>Probleme im Überblick</a:t>
            </a:r>
            <a:endParaRPr lang="de-DE" sz="32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45" y="1228436"/>
            <a:ext cx="5560161" cy="5264439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/>
              <a:t>Kluft zwischen dem, was </a:t>
            </a:r>
            <a:r>
              <a:rPr lang="de-DE" sz="2000" b="1"/>
              <a:t>bildlich </a:t>
            </a:r>
            <a:r>
              <a:rPr lang="de-DE" sz="2000" b="1" i="1"/>
              <a:t>dargestellt</a:t>
            </a:r>
            <a:r>
              <a:rPr lang="de-DE" sz="2000" i="1"/>
              <a:t> </a:t>
            </a:r>
            <a:r>
              <a:rPr lang="de-DE" sz="2000"/>
              <a:t>ist, und dem, was an stofflichen Handlungseinheiten (Hylemen) durch das Dargestellte </a:t>
            </a:r>
            <a:r>
              <a:rPr lang="de-DE" sz="2000" b="1"/>
              <a:t>inhaltlich </a:t>
            </a:r>
            <a:r>
              <a:rPr lang="de-DE" sz="2000" b="1" i="1"/>
              <a:t>ausgedrückt</a:t>
            </a:r>
            <a:r>
              <a:rPr lang="de-DE" sz="2000" i="1"/>
              <a:t> </a:t>
            </a:r>
            <a:r>
              <a:rPr lang="de-DE" sz="2000"/>
              <a:t>bzw. </a:t>
            </a:r>
            <a:r>
              <a:rPr lang="de-DE" sz="2000" b="1" i="1"/>
              <a:t>erzählt</a:t>
            </a:r>
            <a:r>
              <a:rPr lang="de-DE" sz="2000" i="1"/>
              <a:t> </a:t>
            </a:r>
            <a:r>
              <a:rPr lang="de-DE" sz="2000"/>
              <a:t>sein </a:t>
            </a:r>
            <a:r>
              <a:rPr lang="de-DE" sz="2000" smtClean="0"/>
              <a:t>soll</a:t>
            </a:r>
          </a:p>
          <a:p>
            <a:pPr lvl="0"/>
            <a:r>
              <a:rPr lang="de-DE" sz="2000" smtClean="0"/>
              <a:t>Oft </a:t>
            </a:r>
            <a:r>
              <a:rPr lang="de-DE" sz="2000"/>
              <a:t>wird bei Abbildungen von Erzählstoffen das </a:t>
            </a:r>
            <a:r>
              <a:rPr lang="de-DE" sz="2000" b="1"/>
              <a:t>narrative Potenzial</a:t>
            </a:r>
            <a:r>
              <a:rPr lang="de-DE" sz="2000"/>
              <a:t> dieser Bilder unterschätzt!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smtClean="0"/>
              <a:t>Freundliche Willkommenszene nach langer Abwesenheit (Reise, Krieg, … und wenn ja: welche Reise, welcher Krieg)?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smtClean="0"/>
              <a:t>Trauriges Abschied-Nehmen von einem, der in den Krieg zieht oder auf eine Reise geht (wozu?)?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smtClean="0"/>
              <a:t>Heimtückisches Vergiften?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smtClean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24</a:t>
            </a:fld>
            <a:endParaRPr lang="de-DE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9" y="-1"/>
            <a:ext cx="619125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3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smtClean="0"/>
              <a:t>Probleme im Überblick</a:t>
            </a:r>
            <a:endParaRPr lang="de-DE" sz="32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45" y="1228436"/>
            <a:ext cx="5560161" cy="5264439"/>
          </a:xfrm>
        </p:spPr>
        <p:txBody>
          <a:bodyPr>
            <a:noAutofit/>
          </a:bodyPr>
          <a:lstStyle/>
          <a:p>
            <a:pPr lvl="0"/>
            <a:r>
              <a:rPr lang="de-DE" sz="2200">
                <a:sym typeface="Wingdings" panose="05000000000000000000" pitchFamily="2" charset="2"/>
              </a:rPr>
              <a:t> Angesichts der Probleme und Spielräume ist eine </a:t>
            </a:r>
            <a:r>
              <a:rPr lang="de-DE" sz="2200" b="1">
                <a:sym typeface="Wingdings" panose="05000000000000000000" pitchFamily="2" charset="2"/>
              </a:rPr>
              <a:t>Hylemanalyse </a:t>
            </a:r>
            <a:r>
              <a:rPr lang="de-DE" sz="2200" i="1" smtClean="0">
                <a:sym typeface="Wingdings" panose="05000000000000000000" pitchFamily="2" charset="2"/>
              </a:rPr>
              <a:t>besonders</a:t>
            </a:r>
            <a:r>
              <a:rPr lang="de-DE" sz="2200" smtClean="0">
                <a:sym typeface="Wingdings" panose="05000000000000000000" pitchFamily="2" charset="2"/>
              </a:rPr>
              <a:t> </a:t>
            </a:r>
            <a:r>
              <a:rPr lang="de-DE" sz="2200">
                <a:sym typeface="Wingdings" panose="05000000000000000000" pitchFamily="2" charset="2"/>
              </a:rPr>
              <a:t>wichtig</a:t>
            </a:r>
            <a:r>
              <a:rPr lang="de-DE" sz="2200" smtClean="0">
                <a:sym typeface="Wingdings" panose="05000000000000000000" pitchFamily="2" charset="2"/>
              </a:rPr>
              <a:t>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smtClean="0">
                <a:sym typeface="Wingdings" panose="05000000000000000000" pitchFamily="2" charset="2"/>
              </a:rPr>
              <a:t>als Rekonstruktion des hinter dem Dargestellten steckenden, größeren Handlungszusammenhangs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smtClean="0">
                <a:sym typeface="Wingdings" panose="05000000000000000000" pitchFamily="2" charset="2"/>
              </a:rPr>
              <a:t>als nachvollziehbare und damit transparente Offenlegung </a:t>
            </a:r>
            <a:r>
              <a:rPr lang="de-DE" sz="2200">
                <a:sym typeface="Wingdings" panose="05000000000000000000" pitchFamily="2" charset="2"/>
              </a:rPr>
              <a:t>der jeweils vorgenommen Stoffrekonstruktion </a:t>
            </a:r>
            <a:endParaRPr lang="de-DE" sz="22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25</a:t>
            </a:fld>
            <a:endParaRPr lang="de-DE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9" y="-1"/>
            <a:ext cx="619125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5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smtClean="0"/>
              <a:t>Bildbeschreibungen</a:t>
            </a:r>
            <a:endParaRPr lang="de-DE" sz="32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45" y="1228436"/>
            <a:ext cx="5560161" cy="5264439"/>
          </a:xfrm>
        </p:spPr>
        <p:txBody>
          <a:bodyPr>
            <a:noAutofit/>
          </a:bodyPr>
          <a:lstStyle/>
          <a:p>
            <a:r>
              <a:rPr lang="de-DE" sz="1800" smtClean="0"/>
              <a:t>LIMC Bd. VII/1, 960, s.v. Kassandra I Nr. 31</a:t>
            </a:r>
          </a:p>
          <a:p>
            <a:r>
              <a:rPr lang="de-DE" sz="1800" smtClean="0"/>
              <a:t>Beschreibung:</a:t>
            </a:r>
          </a:p>
          <a:p>
            <a:r>
              <a:rPr lang="de-DE" sz="1800" smtClean="0"/>
              <a:t>„i capelli trattenuti da una benda, regge un’oinochoe e protende una phiale verso il fratello“</a:t>
            </a:r>
          </a:p>
          <a:p>
            <a:r>
              <a:rPr lang="de-DE" sz="1800" smtClean="0"/>
              <a:t>(„die Haare mit einem Band zusammengehalten, hält sie eine Oinochoe und streckt ihrem Bruder eine Phiale entgegen“)</a:t>
            </a:r>
          </a:p>
          <a:p>
            <a:endParaRPr lang="de-DE" sz="1800"/>
          </a:p>
          <a:p>
            <a:endParaRPr lang="de-DE" sz="1800" smtClean="0"/>
          </a:p>
          <a:p>
            <a:endParaRPr lang="de-DE" sz="1800"/>
          </a:p>
          <a:p>
            <a:endParaRPr lang="de-DE" sz="1800" smtClean="0"/>
          </a:p>
          <a:p>
            <a:endParaRPr lang="de-DE" sz="1800"/>
          </a:p>
          <a:p>
            <a:endParaRPr lang="de-DE" sz="1800" smtClean="0"/>
          </a:p>
          <a:p>
            <a:endParaRPr lang="de-DE" sz="1800" smtClean="0"/>
          </a:p>
          <a:p>
            <a:r>
              <a:rPr lang="de-DE" sz="900" smtClean="0"/>
              <a:t>https</a:t>
            </a:r>
            <a:r>
              <a:rPr lang="de-DE" sz="900"/>
              <a:t>://upload.wikimedia.org/wikipedia/commons/b/bd/Hector_Cassandra_Pomarici_Santomasi.jpg</a:t>
            </a:r>
          </a:p>
          <a:p>
            <a:r>
              <a:rPr lang="en-US" sz="900"/>
              <a:t>Jastrow, Public domain, via Wikimedia Commons</a:t>
            </a:r>
            <a:endParaRPr lang="de-DE" sz="9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26</a:t>
            </a:fld>
            <a:endParaRPr lang="de-DE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9" y="-1"/>
            <a:ext cx="619125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/>
              <a:t>Bildbeschreibungen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45" y="1228436"/>
            <a:ext cx="5560161" cy="5264439"/>
          </a:xfrm>
        </p:spPr>
        <p:txBody>
          <a:bodyPr>
            <a:noAutofit/>
          </a:bodyPr>
          <a:lstStyle/>
          <a:p>
            <a:r>
              <a:rPr lang="de-DE" sz="1800" smtClean="0"/>
              <a:t>LIMC Bd. I/1, 513, s.v. Alexandros Nr. 69b</a:t>
            </a:r>
          </a:p>
          <a:p>
            <a:r>
              <a:rPr lang="de-DE" sz="1800" smtClean="0"/>
              <a:t>Beschreibung:</a:t>
            </a:r>
          </a:p>
          <a:p>
            <a:r>
              <a:rPr lang="de-DE" sz="1800" smtClean="0"/>
              <a:t>„Hektor und Alexandros beim Aufbruch zum Kampf? </a:t>
            </a:r>
            <a:r>
              <a:rPr lang="de-DE" sz="1800" smtClean="0">
                <a:solidFill>
                  <a:schemeClr val="bg1">
                    <a:lumMod val="65000"/>
                  </a:schemeClr>
                </a:solidFill>
              </a:rPr>
              <a:t>[Alexandros (Paris), in Chiton und Panzer, hält seinen Helm in den Händen, wohl im Begriff, ihn aufzusetzen. Rechts von ihm Apollon (mit Lorbeerkranz und -zweigen), vielleicht unsichtbar für den ihm zwar zugewandten, aber auf seinen Helm blickenden Alexandros. Links von Alexandros, der ihm den Rücken zuwendet,]</a:t>
            </a:r>
            <a:r>
              <a:rPr lang="de-DE" sz="1800" smtClean="0"/>
              <a:t> Hektor, dem Kassandra die Abschiedsspende ausgießt. Auf der Gegenseite der Schale Hekabe, Theano, Priamos, Antenor und Agenor, alle mit Namensbeischriften.“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27</a:t>
            </a:fld>
            <a:endParaRPr lang="de-DE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9" y="-1"/>
            <a:ext cx="619125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/>
              <a:t>Bildbeschreibungen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45" y="1228436"/>
            <a:ext cx="5560161" cy="5264439"/>
          </a:xfrm>
        </p:spPr>
        <p:txBody>
          <a:bodyPr>
            <a:noAutofit/>
          </a:bodyPr>
          <a:lstStyle/>
          <a:p>
            <a:r>
              <a:rPr lang="de-DE" sz="1800" smtClean="0"/>
              <a:t>LIMC Bd. IV/1, 486, s.v. Hektor Nr. 28</a:t>
            </a:r>
          </a:p>
          <a:p>
            <a:r>
              <a:rPr lang="de-DE" sz="1800" smtClean="0"/>
              <a:t>Beschreibung:</a:t>
            </a:r>
          </a:p>
          <a:p>
            <a:r>
              <a:rPr lang="de-DE" sz="1800" smtClean="0"/>
              <a:t>„En </a:t>
            </a:r>
            <a:r>
              <a:rPr lang="de-DE" sz="1800" i="1" smtClean="0"/>
              <a:t>A</a:t>
            </a:r>
            <a:r>
              <a:rPr lang="de-DE" sz="1800" smtClean="0"/>
              <a:t>, à gauche Cassandre tend une coupe vers Hektor debout devant elle (nu, imberbe, casqué; épisème: lion). Lue par rapport à </a:t>
            </a:r>
            <a:r>
              <a:rPr lang="de-DE" sz="1800" i="1" smtClean="0"/>
              <a:t>B</a:t>
            </a:r>
            <a:r>
              <a:rPr lang="de-DE" sz="1800" smtClean="0"/>
              <a:t> qui pourrait représenter la </a:t>
            </a:r>
            <a:r>
              <a:rPr lang="fr-FR" sz="1800" smtClean="0"/>
              <a:t>« Revendication d</a:t>
            </a:r>
            <a:r>
              <a:rPr lang="de-DE" sz="1800" smtClean="0"/>
              <a:t>’Hélène</a:t>
            </a:r>
            <a:r>
              <a:rPr lang="fr-FR" sz="1800" smtClean="0"/>
              <a:t> », la scène de </a:t>
            </a:r>
            <a:r>
              <a:rPr lang="fr-FR" sz="1800" i="1" smtClean="0"/>
              <a:t>A</a:t>
            </a:r>
            <a:r>
              <a:rPr lang="fr-FR" sz="1800" smtClean="0"/>
              <a:t> évoquerait, par anticipation, le départ et même la mort d</a:t>
            </a:r>
            <a:r>
              <a:rPr lang="de-DE" sz="1800" smtClean="0"/>
              <a:t>’Hektor, prédits par Cassandre. Inscriptions pour tous les personnages.“</a:t>
            </a:r>
          </a:p>
          <a:p>
            <a:r>
              <a:rPr lang="de-DE" sz="1800" smtClean="0"/>
              <a:t>(„Auf der Vorderseite reicht </a:t>
            </a:r>
            <a:r>
              <a:rPr lang="de-DE" sz="1800"/>
              <a:t>Kassandra links einen Becher </a:t>
            </a:r>
            <a:r>
              <a:rPr lang="de-DE" sz="1800" smtClean="0"/>
              <a:t>dem vor </a:t>
            </a:r>
            <a:r>
              <a:rPr lang="de-DE" sz="1800"/>
              <a:t>ihr stehenden Hektor (nackt, bartlos, behelmt; </a:t>
            </a:r>
            <a:r>
              <a:rPr lang="de-DE" sz="1800" smtClean="0"/>
              <a:t>Erkennungszeichen: </a:t>
            </a:r>
            <a:r>
              <a:rPr lang="de-DE" sz="1800"/>
              <a:t>Löwe). </a:t>
            </a:r>
            <a:r>
              <a:rPr lang="de-DE" sz="1800" smtClean="0"/>
              <a:t>In Bezug auf die Rückseite, welche die </a:t>
            </a:r>
            <a:r>
              <a:rPr lang="de-DE" sz="1800"/>
              <a:t>"</a:t>
            </a:r>
            <a:r>
              <a:rPr lang="de-DE" sz="1800" smtClean="0"/>
              <a:t>Rückforderung der Helena" </a:t>
            </a:r>
            <a:r>
              <a:rPr lang="de-DE" sz="1800"/>
              <a:t>darstellen könnte</a:t>
            </a:r>
            <a:r>
              <a:rPr lang="de-DE" sz="1800" smtClean="0"/>
              <a:t>, könnte die </a:t>
            </a:r>
            <a:r>
              <a:rPr lang="de-DE" sz="1800"/>
              <a:t>Szene </a:t>
            </a:r>
            <a:r>
              <a:rPr lang="de-DE" sz="1800" smtClean="0"/>
              <a:t>auf der Vorderseite vorwegnehmend den von </a:t>
            </a:r>
            <a:r>
              <a:rPr lang="de-DE" sz="1800"/>
              <a:t>Kassandra </a:t>
            </a:r>
            <a:r>
              <a:rPr lang="de-DE" sz="1800" smtClean="0"/>
              <a:t>vorhergesagten Aufbruch und </a:t>
            </a:r>
            <a:r>
              <a:rPr lang="de-DE" sz="1800"/>
              <a:t>sogar den Tod Hektors </a:t>
            </a:r>
            <a:r>
              <a:rPr lang="de-DE" sz="1800" smtClean="0"/>
              <a:t>evozieren. </a:t>
            </a:r>
            <a:r>
              <a:rPr lang="de-DE" sz="1800"/>
              <a:t>Inschriften für alle Figuren</a:t>
            </a:r>
            <a:r>
              <a:rPr lang="de-DE" sz="1800" smtClean="0"/>
              <a:t>.“)</a:t>
            </a:r>
            <a:endParaRPr lang="de-DE" sz="18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28</a:t>
            </a:fld>
            <a:endParaRPr lang="de-DE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9" y="-1"/>
            <a:ext cx="619125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/>
              <a:t>Bildbeschreibungen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45" y="1228436"/>
            <a:ext cx="5560161" cy="5264439"/>
          </a:xfrm>
        </p:spPr>
        <p:txBody>
          <a:bodyPr>
            <a:noAutofit/>
          </a:bodyPr>
          <a:lstStyle/>
          <a:p>
            <a:r>
              <a:rPr lang="de-DE" sz="1800" smtClean="0"/>
              <a:t>Beschreibung </a:t>
            </a:r>
            <a:r>
              <a:rPr lang="de-DE" sz="1800"/>
              <a:t>Wikipedia:</a:t>
            </a:r>
          </a:p>
          <a:p>
            <a:r>
              <a:rPr lang="de-DE" sz="1800"/>
              <a:t>Kassandra und Hektor auf einem Kantharos des Eretria-Malers, um 425/20 v. Chr.</a:t>
            </a:r>
          </a:p>
          <a:p>
            <a:r>
              <a:rPr lang="de-DE" sz="1800"/>
              <a:t>Cassandra (on the left) offering a libation while her brother Hector (on the right) prepares to go to battle. Attic red-figure kantharos by the Eretria Painter, ca. 425–420 BC. From Gravina in Puglia, Botromagno. Stored in the Pomarici Santomasi Foundation in Gravina in Puglia</a:t>
            </a:r>
            <a:r>
              <a:rPr lang="de-DE" sz="180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29</a:t>
            </a:fld>
            <a:endParaRPr lang="de-DE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9" y="-1"/>
            <a:ext cx="619125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8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/>
              <a:t>Problem-Bestimmung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45" y="1228436"/>
            <a:ext cx="11700164" cy="5264439"/>
          </a:xfrm>
        </p:spPr>
        <p:txBody>
          <a:bodyPr>
            <a:normAutofit/>
          </a:bodyPr>
          <a:lstStyle/>
          <a:p>
            <a:r>
              <a:rPr lang="de-DE" sz="2600" b="1"/>
              <a:t>Texte oder Bilder o.a. „erzählen“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600"/>
              <a:t>medial unterschiedlich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600"/>
              <a:t>selektiv (vieles fehlt gänzlich)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600"/>
              <a:t>sehr oft verkürzt (vieles wird nur angedeutet)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600" smtClean="0"/>
              <a:t>komplex </a:t>
            </a:r>
            <a:r>
              <a:rPr lang="de-DE" sz="2600"/>
              <a:t>(z.B. Schichten)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600" smtClean="0"/>
              <a:t>mit </a:t>
            </a:r>
            <a:r>
              <a:rPr lang="de-DE" sz="2600"/>
              <a:t>Unterbrechungen (z.B. Exkurse)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600" smtClean="0"/>
              <a:t>nicht </a:t>
            </a:r>
            <a:r>
              <a:rPr lang="de-DE" sz="2600"/>
              <a:t>chronologisch (z.B. Prolepsen, Analepsen)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600" smtClean="0"/>
              <a:t>poetisch, d.h. mehrdeutig, umschreibend etc</a:t>
            </a:r>
            <a:r>
              <a:rPr lang="de-DE" sz="2600"/>
              <a:t>. </a:t>
            </a:r>
            <a:r>
              <a:rPr lang="de-DE" sz="2600" smtClean="0"/>
              <a:t>(Polysemien</a:t>
            </a:r>
            <a:r>
              <a:rPr lang="de-DE" sz="2600"/>
              <a:t>, Metaphern 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6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05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smtClean="0">
                <a:solidFill>
                  <a:schemeClr val="bg1"/>
                </a:solidFill>
              </a:rPr>
              <a:t>Bild-Hylemanalyse</a:t>
            </a:r>
            <a:endParaRPr lang="de-DE" sz="3200">
              <a:solidFill>
                <a:schemeClr val="bg1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87" y="-114134"/>
            <a:ext cx="7260113" cy="697213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>
                <a:solidFill>
                  <a:srgbClr val="5B9BD5">
                    <a:lumMod val="60000"/>
                    <a:lumOff val="40000"/>
                  </a:srgbClr>
                </a:solidFill>
              </a:rPr>
              <a:pPr/>
              <a:t>30</a:t>
            </a:fld>
            <a:endParaRPr lang="de-DE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7946" y="6021570"/>
            <a:ext cx="8829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>
                <a:solidFill>
                  <a:prstClr val="white"/>
                </a:solidFill>
              </a:rPr>
              <a:t>Attische, rotfigurige Vase, ca. 360/350 v. Chr.</a:t>
            </a:r>
          </a:p>
        </p:txBody>
      </p:sp>
    </p:spTree>
    <p:extLst>
      <p:ext uri="{BB962C8B-B14F-4D97-AF65-F5344CB8AC3E}">
        <p14:creationId xmlns:p14="http://schemas.microsoft.com/office/powerpoint/2010/main" val="31998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/>
              <a:t>Hylemanalyse einer bildlichen Darstellung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32" y="1018156"/>
            <a:ext cx="5250984" cy="5042699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945745" y="6060855"/>
            <a:ext cx="88299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/>
              <a:t>Attische, rotfigurige Vase, ca. 360/350 v. Chr.</a:t>
            </a:r>
          </a:p>
          <a:p>
            <a:r>
              <a:rPr lang="de-DE" sz="1400" smtClean="0"/>
              <a:t>Quelle: LIMC Bd. VII/2, s. v. Peirithoos Nr. 71</a:t>
            </a:r>
            <a:endParaRPr lang="de-DE" sz="1400"/>
          </a:p>
        </p:txBody>
      </p:sp>
      <p:sp>
        <p:nvSpPr>
          <p:cNvPr id="7" name="Textfeld 6"/>
          <p:cNvSpPr txBox="1"/>
          <p:nvPr/>
        </p:nvSpPr>
        <p:spPr>
          <a:xfrm>
            <a:off x="221673" y="1345985"/>
            <a:ext cx="689956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smtClean="0"/>
              <a:t>Hylemanalyse Haupt- und Nachgeschichte:</a:t>
            </a:r>
            <a:endParaRPr lang="de-DE" sz="2400" b="1"/>
          </a:p>
          <a:p>
            <a:endParaRPr lang="de-DE" sz="2400" smtClean="0"/>
          </a:p>
          <a:p>
            <a:r>
              <a:rPr lang="de-DE" sz="2000"/>
              <a:t>NN1 sitzt auf einem weißen (Fels-</a:t>
            </a:r>
            <a:r>
              <a:rPr lang="de-DE" sz="2000" baseline="30000"/>
              <a:t>?</a:t>
            </a:r>
            <a:r>
              <a:rPr lang="de-DE" sz="2000"/>
              <a:t>)Block am Ort 1.</a:t>
            </a:r>
          </a:p>
          <a:p>
            <a:r>
              <a:rPr lang="de-DE" sz="2000"/>
              <a:t>[NN1 kann aus eigener Kraft nicht von dem Block weg.]</a:t>
            </a:r>
          </a:p>
          <a:p>
            <a:r>
              <a:rPr lang="de-DE" sz="2000"/>
              <a:t>[Herakles plant, zu Ort 1 zu gehen.] </a:t>
            </a:r>
            <a:r>
              <a:rPr lang="de-DE" sz="2000" i="1" smtClean="0"/>
              <a:t>ODER</a:t>
            </a:r>
          </a:p>
          <a:p>
            <a:r>
              <a:rPr lang="de-DE" sz="2000" smtClean="0"/>
              <a:t>[NN3 </a:t>
            </a:r>
            <a:r>
              <a:rPr lang="de-DE" sz="2000"/>
              <a:t>schickt Herakles zu Ort 1.]</a:t>
            </a:r>
          </a:p>
          <a:p>
            <a:r>
              <a:rPr lang="de-DE" sz="2000" smtClean="0"/>
              <a:t>[</a:t>
            </a:r>
            <a:r>
              <a:rPr lang="de-DE" sz="2000"/>
              <a:t>Herakles geht </a:t>
            </a:r>
            <a:r>
              <a:rPr lang="de-DE" sz="2000" smtClean="0"/>
              <a:t>zu </a:t>
            </a:r>
            <a:r>
              <a:rPr lang="de-DE" sz="2000"/>
              <a:t>Ort 1.]</a:t>
            </a:r>
          </a:p>
          <a:p>
            <a:r>
              <a:rPr lang="de-DE" sz="2000"/>
              <a:t>[Herakles trifft auf NN1.]</a:t>
            </a:r>
          </a:p>
          <a:p>
            <a:r>
              <a:rPr lang="de-DE" sz="2000"/>
              <a:t>[Herakles plant, NN1 zu befreien.]</a:t>
            </a:r>
          </a:p>
          <a:p>
            <a:r>
              <a:rPr lang="de-DE" sz="2000"/>
              <a:t>Athene </a:t>
            </a:r>
            <a:r>
              <a:rPr lang="de-DE" sz="2000" i="1"/>
              <a:t>(</a:t>
            </a:r>
            <a:r>
              <a:rPr lang="de-DE" sz="2000" i="1" smtClean="0"/>
              <a:t>rechts)</a:t>
            </a:r>
            <a:r>
              <a:rPr lang="de-DE" sz="2000" smtClean="0"/>
              <a:t> </a:t>
            </a:r>
            <a:r>
              <a:rPr lang="de-DE" sz="2000"/>
              <a:t>steht Herakles bei seinem Vorhaben bei.</a:t>
            </a:r>
          </a:p>
          <a:p>
            <a:r>
              <a:rPr lang="de-DE" sz="2000" smtClean="0"/>
              <a:t>NN4 </a:t>
            </a:r>
            <a:r>
              <a:rPr lang="de-DE" sz="2000" i="1"/>
              <a:t>(</a:t>
            </a:r>
            <a:r>
              <a:rPr lang="de-DE" sz="2000" i="1" smtClean="0"/>
              <a:t>weibl., links)</a:t>
            </a:r>
            <a:r>
              <a:rPr lang="de-DE" sz="2000" smtClean="0"/>
              <a:t> </a:t>
            </a:r>
            <a:r>
              <a:rPr lang="de-DE" sz="2000"/>
              <a:t>lässt Herakles’ Vorhaben zu.</a:t>
            </a:r>
            <a:r>
              <a:rPr lang="de-DE" sz="2000" baseline="30000" smtClean="0"/>
              <a:t>?</a:t>
            </a:r>
            <a:endParaRPr lang="de-DE" sz="2000"/>
          </a:p>
          <a:p>
            <a:r>
              <a:rPr lang="de-DE" sz="2000"/>
              <a:t>[Herakles befreit NN1:]</a:t>
            </a:r>
          </a:p>
          <a:p>
            <a:r>
              <a:rPr lang="de-DE" sz="2000" smtClean="0"/>
              <a:t>	Herakles </a:t>
            </a:r>
            <a:r>
              <a:rPr lang="de-DE" sz="2000"/>
              <a:t>zieht NN1 an Schulter und Arm.</a:t>
            </a:r>
          </a:p>
          <a:p>
            <a:r>
              <a:rPr lang="de-DE" sz="2000" smtClean="0"/>
              <a:t>	Nike </a:t>
            </a:r>
            <a:r>
              <a:rPr lang="de-DE" sz="2000"/>
              <a:t>krönt das Vorhaben des Herakles mit Erfolg.</a:t>
            </a:r>
          </a:p>
          <a:p>
            <a:r>
              <a:rPr lang="de-DE" sz="2000" smtClean="0"/>
              <a:t>	[</a:t>
            </a:r>
            <a:r>
              <a:rPr lang="de-DE" sz="2000"/>
              <a:t>Herakles zieht NN1 von dem Block weg.]</a:t>
            </a:r>
          </a:p>
          <a:p>
            <a:r>
              <a:rPr lang="de-DE" sz="2000"/>
              <a:t>[Herakles führt NN1 von </a:t>
            </a:r>
            <a:r>
              <a:rPr lang="de-DE" sz="2000" smtClean="0"/>
              <a:t>Ort </a:t>
            </a:r>
            <a:r>
              <a:rPr lang="de-DE" sz="2000"/>
              <a:t>1 weg </a:t>
            </a:r>
            <a:r>
              <a:rPr lang="de-DE" sz="2000" smtClean="0"/>
              <a:t>zu </a:t>
            </a:r>
            <a:r>
              <a:rPr lang="de-DE" sz="2000"/>
              <a:t>Ort 2.]</a:t>
            </a:r>
          </a:p>
          <a:p>
            <a:endParaRPr lang="de-DE" sz="2000"/>
          </a:p>
          <a:p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336587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/>
              <a:t>Hylemanalyse einer bildlichen Darstellung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32" y="1018156"/>
            <a:ext cx="5250984" cy="5042699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945745" y="6060855"/>
            <a:ext cx="88299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/>
              <a:t>Attische, rotfigurige Vase, ca. 360/350 v. Chr.</a:t>
            </a:r>
          </a:p>
          <a:p>
            <a:r>
              <a:rPr lang="de-DE" sz="1400" smtClean="0"/>
              <a:t>Quelle: LIMC Bd. VII/2, s. v. Peirithoos Nr. 71</a:t>
            </a:r>
            <a:endParaRPr lang="de-DE" sz="1400"/>
          </a:p>
        </p:txBody>
      </p:sp>
      <p:sp>
        <p:nvSpPr>
          <p:cNvPr id="7" name="Textfeld 6"/>
          <p:cNvSpPr txBox="1"/>
          <p:nvPr/>
        </p:nvSpPr>
        <p:spPr>
          <a:xfrm>
            <a:off x="221672" y="1345985"/>
            <a:ext cx="689032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smtClean="0"/>
              <a:t>Hylemanalyse Vorgeschichte:</a:t>
            </a:r>
            <a:endParaRPr lang="de-DE" sz="2400" b="1"/>
          </a:p>
          <a:p>
            <a:endParaRPr lang="de-DE" sz="2400" smtClean="0"/>
          </a:p>
          <a:p>
            <a:r>
              <a:rPr lang="de-DE" sz="2000"/>
              <a:t>[NN1 plant, wegen X zum Ort 1 zu gehen.]</a:t>
            </a:r>
          </a:p>
          <a:p>
            <a:r>
              <a:rPr lang="de-DE" sz="2000"/>
              <a:t>[NN1 geht zu Ort 1 mit einem weißen (Fels-</a:t>
            </a:r>
            <a:r>
              <a:rPr lang="de-DE" sz="2000" baseline="30000"/>
              <a:t>?</a:t>
            </a:r>
            <a:r>
              <a:rPr lang="de-DE" sz="2000"/>
              <a:t>)Block.]</a:t>
            </a:r>
          </a:p>
          <a:p>
            <a:r>
              <a:rPr lang="de-DE" sz="2000"/>
              <a:t>[NN1 setzt sich auf einen weißen (Fels-</a:t>
            </a:r>
            <a:r>
              <a:rPr lang="de-DE" sz="2000" baseline="30000"/>
              <a:t>?</a:t>
            </a:r>
            <a:r>
              <a:rPr lang="de-DE" sz="2000"/>
              <a:t>)</a:t>
            </a:r>
            <a:r>
              <a:rPr lang="de-DE" sz="2000" smtClean="0"/>
              <a:t>Block.] </a:t>
            </a:r>
            <a:r>
              <a:rPr lang="de-DE" sz="2000" i="1" smtClean="0"/>
              <a:t>ODER</a:t>
            </a:r>
          </a:p>
          <a:p>
            <a:r>
              <a:rPr lang="de-DE" sz="2000" smtClean="0"/>
              <a:t>[NN2 </a:t>
            </a:r>
            <a:r>
              <a:rPr lang="de-DE" sz="2000"/>
              <a:t>lässt NN1 sich auf einen weißen (Fels-</a:t>
            </a:r>
            <a:r>
              <a:rPr lang="de-DE" sz="2000" baseline="30000"/>
              <a:t>?</a:t>
            </a:r>
            <a:r>
              <a:rPr lang="de-DE" sz="2000"/>
              <a:t>)Block setzen.]</a:t>
            </a:r>
          </a:p>
          <a:p>
            <a:r>
              <a:rPr lang="de-DE" sz="2000"/>
              <a:t>[NN1 verwächst mit/ klebt fest auf/ wird durch unsichtbare </a:t>
            </a:r>
            <a:r>
              <a:rPr lang="de-DE" sz="2000" smtClean="0"/>
              <a:t>	Fesseln gehalten/ … </a:t>
            </a:r>
            <a:r>
              <a:rPr lang="de-DE" sz="2000"/>
              <a:t>auf dem weißen (Fels-</a:t>
            </a:r>
            <a:r>
              <a:rPr lang="de-DE" sz="2000" baseline="30000" smtClean="0"/>
              <a:t>?</a:t>
            </a:r>
            <a:r>
              <a:rPr lang="de-DE" sz="2000" smtClean="0"/>
              <a:t>) Block</a:t>
            </a:r>
            <a:r>
              <a:rPr lang="de-DE" sz="2000"/>
              <a:t>, </a:t>
            </a:r>
            <a:r>
              <a:rPr lang="de-DE" sz="2000" smtClean="0"/>
              <a:t>	auf </a:t>
            </a:r>
            <a:r>
              <a:rPr lang="de-DE" sz="2000"/>
              <a:t>dem er sitzt.]</a:t>
            </a:r>
          </a:p>
          <a:p>
            <a:r>
              <a:rPr lang="de-DE" sz="2000"/>
              <a:t>NN1 sitzt auf einem weißen (Fels-</a:t>
            </a:r>
            <a:r>
              <a:rPr lang="de-DE" sz="2000" baseline="30000"/>
              <a:t>?</a:t>
            </a:r>
            <a:r>
              <a:rPr lang="de-DE" sz="2000"/>
              <a:t>)Block am Ort </a:t>
            </a:r>
            <a:r>
              <a:rPr lang="de-DE" sz="2000" smtClean="0"/>
              <a:t>1 fest.</a:t>
            </a:r>
            <a:endParaRPr lang="de-DE" sz="2000"/>
          </a:p>
          <a:p>
            <a:r>
              <a:rPr lang="de-DE" sz="2000" smtClean="0"/>
              <a:t>…</a:t>
            </a:r>
            <a:endParaRPr lang="de-DE" sz="2000"/>
          </a:p>
          <a:p>
            <a:endParaRPr lang="de-DE" sz="2400" smtClean="0"/>
          </a:p>
          <a:p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118084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/>
              <a:t>Hylemanalyse einer bildlichen Darstellung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136" y="1018156"/>
            <a:ext cx="4479680" cy="4301989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83136" y="5507029"/>
            <a:ext cx="4488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/>
              <a:t>Attische, rotfigurige Vase, ca. 360/350 v. Chr.</a:t>
            </a:r>
          </a:p>
          <a:p>
            <a:r>
              <a:rPr lang="de-DE" sz="1400" smtClean="0"/>
              <a:t>Quelle: LIMC Bd. VII/2, </a:t>
            </a:r>
            <a:r>
              <a:rPr lang="de-DE" sz="1400"/>
              <a:t>s. v. Peirithoos Nr</a:t>
            </a:r>
            <a:r>
              <a:rPr lang="de-DE" sz="1400" smtClean="0"/>
              <a:t>. 71</a:t>
            </a:r>
            <a:endParaRPr lang="de-DE" sz="1400"/>
          </a:p>
        </p:txBody>
      </p:sp>
      <p:sp>
        <p:nvSpPr>
          <p:cNvPr id="7" name="Textfeld 6"/>
          <p:cNvSpPr txBox="1"/>
          <p:nvPr/>
        </p:nvSpPr>
        <p:spPr>
          <a:xfrm>
            <a:off x="203199" y="1122350"/>
            <a:ext cx="748145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smtClean="0"/>
              <a:t>Hylemanalyse:</a:t>
            </a:r>
            <a:endParaRPr lang="de-DE" sz="2400" b="1"/>
          </a:p>
          <a:p>
            <a:r>
              <a:rPr lang="de-DE"/>
              <a:t>[NN1 plant, wegen X zum Ort 1 zu gehen.]</a:t>
            </a:r>
          </a:p>
          <a:p>
            <a:r>
              <a:rPr lang="de-DE"/>
              <a:t>[NN1 geht zu Ort 1 mit einem weißen (Fels-</a:t>
            </a:r>
            <a:r>
              <a:rPr lang="de-DE" baseline="30000"/>
              <a:t>?</a:t>
            </a:r>
            <a:r>
              <a:rPr lang="de-DE"/>
              <a:t>)Block.]</a:t>
            </a:r>
          </a:p>
          <a:p>
            <a:r>
              <a:rPr lang="de-DE"/>
              <a:t>[NN1 setzt sich auf einen weißen (Fels-</a:t>
            </a:r>
            <a:r>
              <a:rPr lang="de-DE" baseline="30000"/>
              <a:t>?</a:t>
            </a:r>
            <a:r>
              <a:rPr lang="de-DE"/>
              <a:t>)Block.] </a:t>
            </a:r>
            <a:r>
              <a:rPr lang="de-DE" i="1"/>
              <a:t>ODER</a:t>
            </a:r>
          </a:p>
          <a:p>
            <a:r>
              <a:rPr lang="de-DE"/>
              <a:t>[NN2 lässt NN1 sich auf einen weißen (Fels-</a:t>
            </a:r>
            <a:r>
              <a:rPr lang="de-DE" baseline="30000"/>
              <a:t>?</a:t>
            </a:r>
            <a:r>
              <a:rPr lang="de-DE"/>
              <a:t>)Block setzen.]</a:t>
            </a:r>
          </a:p>
          <a:p>
            <a:r>
              <a:rPr lang="de-DE"/>
              <a:t>[NN1 verwächst mit/ klebt fest auf/ wird durch unsichtbare </a:t>
            </a:r>
            <a:r>
              <a:rPr lang="de-DE" smtClean="0"/>
              <a:t>Fesseln 	gehalten</a:t>
            </a:r>
            <a:r>
              <a:rPr lang="de-DE"/>
              <a:t>/ … auf dem weißen (Fels-</a:t>
            </a:r>
            <a:r>
              <a:rPr lang="de-DE" baseline="30000"/>
              <a:t>?</a:t>
            </a:r>
            <a:r>
              <a:rPr lang="de-DE"/>
              <a:t>) Block, </a:t>
            </a:r>
            <a:r>
              <a:rPr lang="de-DE" smtClean="0"/>
              <a:t>auf </a:t>
            </a:r>
            <a:r>
              <a:rPr lang="de-DE"/>
              <a:t>dem er sitzt.]</a:t>
            </a:r>
          </a:p>
          <a:p>
            <a:r>
              <a:rPr lang="de-DE" b="1" u="sng"/>
              <a:t>NN1 sitzt auf einem weißen (Fels-</a:t>
            </a:r>
            <a:r>
              <a:rPr lang="de-DE" b="1" u="sng" baseline="30000"/>
              <a:t>?</a:t>
            </a:r>
            <a:r>
              <a:rPr lang="de-DE" b="1" u="sng"/>
              <a:t>)Block am Ort </a:t>
            </a:r>
            <a:r>
              <a:rPr lang="de-DE" b="1" u="sng" smtClean="0"/>
              <a:t>1 fest.</a:t>
            </a:r>
            <a:endParaRPr lang="de-DE" b="1" u="sng"/>
          </a:p>
          <a:p>
            <a:r>
              <a:rPr lang="de-DE"/>
              <a:t>[NN1 kann aus eigener Kraft nicht von dem Block weg.]</a:t>
            </a:r>
          </a:p>
          <a:p>
            <a:r>
              <a:rPr lang="de-DE"/>
              <a:t>[Herakles plant, zu Ort 1 zu gehen.] </a:t>
            </a:r>
            <a:r>
              <a:rPr lang="de-DE" i="1"/>
              <a:t>ODER </a:t>
            </a:r>
            <a:r>
              <a:rPr lang="de-DE"/>
              <a:t>[NN3 schickt </a:t>
            </a:r>
            <a:r>
              <a:rPr lang="de-DE" smtClean="0"/>
              <a:t>Her. </a:t>
            </a:r>
            <a:r>
              <a:rPr lang="de-DE"/>
              <a:t>zu Ort 1.]</a:t>
            </a:r>
          </a:p>
          <a:p>
            <a:r>
              <a:rPr lang="de-DE" smtClean="0"/>
              <a:t>[</a:t>
            </a:r>
            <a:r>
              <a:rPr lang="de-DE"/>
              <a:t>Herakles geht </a:t>
            </a:r>
            <a:r>
              <a:rPr lang="de-DE" smtClean="0"/>
              <a:t>zu </a:t>
            </a:r>
            <a:r>
              <a:rPr lang="de-DE"/>
              <a:t>Ort 1.]</a:t>
            </a:r>
          </a:p>
          <a:p>
            <a:r>
              <a:rPr lang="de-DE"/>
              <a:t>[Herakles trifft auf NN1.]</a:t>
            </a:r>
          </a:p>
          <a:p>
            <a:r>
              <a:rPr lang="de-DE"/>
              <a:t>[Herakles plant, NN1 zu befreien.]</a:t>
            </a:r>
          </a:p>
          <a:p>
            <a:r>
              <a:rPr lang="de-DE" b="1" u="sng"/>
              <a:t>Athene </a:t>
            </a:r>
            <a:r>
              <a:rPr lang="de-DE" i="1" u="sng"/>
              <a:t>(rechts)</a:t>
            </a:r>
            <a:r>
              <a:rPr lang="de-DE" b="1" u="sng"/>
              <a:t> steht Herakles bei seinem Vorhaben bei.</a:t>
            </a:r>
          </a:p>
          <a:p>
            <a:r>
              <a:rPr lang="de-DE" b="1" u="sng" smtClean="0"/>
              <a:t>NN4 </a:t>
            </a:r>
            <a:r>
              <a:rPr lang="de-DE" i="1" u="sng" smtClean="0"/>
              <a:t>(links; = NN2?)</a:t>
            </a:r>
            <a:r>
              <a:rPr lang="de-DE" b="1" u="sng" smtClean="0"/>
              <a:t> </a:t>
            </a:r>
            <a:r>
              <a:rPr lang="de-DE" b="1" u="sng"/>
              <a:t>lässt Herakles’ Vorhaben zu.</a:t>
            </a:r>
            <a:r>
              <a:rPr lang="de-DE" b="1" u="sng" baseline="30000" smtClean="0"/>
              <a:t>?</a:t>
            </a:r>
            <a:endParaRPr lang="de-DE" b="1" u="sng"/>
          </a:p>
          <a:p>
            <a:r>
              <a:rPr lang="de-DE"/>
              <a:t>[Herakles befreit NN1:]</a:t>
            </a:r>
          </a:p>
          <a:p>
            <a:r>
              <a:rPr lang="de-DE"/>
              <a:t>	</a:t>
            </a:r>
            <a:r>
              <a:rPr lang="de-DE" b="1" u="sng"/>
              <a:t>Herakles zieht NN1 an Schulter und Arm.</a:t>
            </a:r>
          </a:p>
          <a:p>
            <a:r>
              <a:rPr lang="de-DE" b="1"/>
              <a:t>	</a:t>
            </a:r>
            <a:r>
              <a:rPr lang="de-DE" b="1" u="sng"/>
              <a:t>Nike krönt das Vorhaben des Herakles mit Erfolg.</a:t>
            </a:r>
          </a:p>
          <a:p>
            <a:r>
              <a:rPr lang="de-DE"/>
              <a:t>	[Herakles zieht NN1 von dem Block weg.]</a:t>
            </a:r>
          </a:p>
          <a:p>
            <a:r>
              <a:rPr lang="de-DE"/>
              <a:t>[Herakles führt NN1 von Ort 1 weg zu Ort 2.]</a:t>
            </a:r>
          </a:p>
          <a:p>
            <a:endParaRPr lang="de-DE" smtClean="0"/>
          </a:p>
          <a:p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208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Aussortiert/ Alt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308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smtClean="0"/>
              <a:t>Probleme im Überblick</a:t>
            </a:r>
            <a:endParaRPr lang="de-DE" sz="32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smtClean="0"/>
              <a:t>potenzielle </a:t>
            </a:r>
            <a:r>
              <a:rPr lang="de-DE" sz="2200" b="1"/>
              <a:t>Unbestimmtheit</a:t>
            </a:r>
            <a:r>
              <a:rPr lang="de-DE" sz="2200"/>
              <a:t> einzelner Bildelemente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/>
              <a:t>mehrere </a:t>
            </a:r>
            <a:r>
              <a:rPr lang="de-DE" sz="2200" b="1"/>
              <a:t>verschiedene sprachliche Realisationsmöglichkeiten</a:t>
            </a:r>
            <a:r>
              <a:rPr lang="de-DE" sz="2200"/>
              <a:t> bei der Formulierung von bildlich dargestellten </a:t>
            </a:r>
            <a:r>
              <a:rPr lang="de-DE" sz="2200" smtClean="0"/>
              <a:t>Hylemen (mehr als bei Texten)</a:t>
            </a:r>
            <a:endParaRPr lang="de-DE" sz="220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b="1" smtClean="0"/>
              <a:t>Selektivität</a:t>
            </a:r>
            <a:r>
              <a:rPr lang="de-DE" sz="2200" smtClean="0"/>
              <a:t> </a:t>
            </a:r>
            <a:r>
              <a:rPr lang="de-DE" sz="2200"/>
              <a:t>bei der Darstellung komplexer stofflicher Zusammenhänge in bildlicher </a:t>
            </a:r>
            <a:r>
              <a:rPr lang="de-DE" sz="2200" smtClean="0"/>
              <a:t>Form, selbst bei Bilder-Serien (</a:t>
            </a:r>
            <a:r>
              <a:rPr lang="de-DE" sz="2200" smtClean="0">
                <a:sym typeface="Wingdings" panose="05000000000000000000" pitchFamily="2" charset="2"/>
              </a:rPr>
              <a:t>Lösungsmöglichkeit: implizite Hyleme)</a:t>
            </a:r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/>
              <a:t>Darstellbarkeit und Darstellungstechniken von </a:t>
            </a:r>
            <a:r>
              <a:rPr lang="de-DE" sz="2200" b="1"/>
              <a:t>abstrakten oder inneren Vorgängen</a:t>
            </a:r>
            <a:r>
              <a:rPr lang="de-DE" sz="2200"/>
              <a:t> in bildlicher Form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smtClean="0"/>
              <a:t>Kluft </a:t>
            </a:r>
            <a:r>
              <a:rPr lang="de-DE" sz="2200"/>
              <a:t>zwischen dem, was </a:t>
            </a:r>
            <a:r>
              <a:rPr lang="de-DE" sz="2200" b="1"/>
              <a:t>bildlich </a:t>
            </a:r>
            <a:r>
              <a:rPr lang="de-DE" sz="2200" b="1" i="1"/>
              <a:t>dargestellt</a:t>
            </a:r>
            <a:r>
              <a:rPr lang="de-DE" sz="2200" i="1"/>
              <a:t> </a:t>
            </a:r>
            <a:r>
              <a:rPr lang="de-DE" sz="2200"/>
              <a:t>ist, und dem, was an stofflichen Handlungseinheiten (</a:t>
            </a:r>
            <a:r>
              <a:rPr lang="de-DE" sz="2200" smtClean="0"/>
              <a:t>Hylemen) </a:t>
            </a:r>
            <a:r>
              <a:rPr lang="de-DE" sz="2200"/>
              <a:t>durch das Dargestellte </a:t>
            </a:r>
            <a:r>
              <a:rPr lang="de-DE" sz="2200" b="1"/>
              <a:t>inhaltlich </a:t>
            </a:r>
            <a:r>
              <a:rPr lang="de-DE" sz="2200" b="1" i="1"/>
              <a:t>ausgedrückt</a:t>
            </a:r>
            <a:r>
              <a:rPr lang="de-DE" sz="2200" i="1"/>
              <a:t> </a:t>
            </a:r>
            <a:r>
              <a:rPr lang="de-DE" sz="2200" smtClean="0"/>
              <a:t>bzw. </a:t>
            </a:r>
            <a:r>
              <a:rPr lang="de-DE" sz="2200" b="1" i="1" smtClean="0"/>
              <a:t>erzählt</a:t>
            </a:r>
            <a:r>
              <a:rPr lang="de-DE" sz="2200" i="1" smtClean="0"/>
              <a:t> </a:t>
            </a:r>
            <a:r>
              <a:rPr lang="de-DE" sz="2200" smtClean="0"/>
              <a:t>sein soll</a:t>
            </a:r>
          </a:p>
          <a:p>
            <a:pPr marL="1143000" lvl="1">
              <a:buFont typeface="Arial" panose="020B0604020202020204" pitchFamily="34" charset="0"/>
              <a:buChar char="•"/>
            </a:pPr>
            <a:r>
              <a:rPr lang="de-DE" sz="2000" smtClean="0"/>
              <a:t>Oft wird bei Abbildungen von Erzählstoffen das </a:t>
            </a:r>
            <a:r>
              <a:rPr lang="de-DE" sz="2000" b="1" smtClean="0"/>
              <a:t>narrative Potenzial</a:t>
            </a:r>
            <a:r>
              <a:rPr lang="de-DE" sz="2000" smtClean="0"/>
              <a:t> dieser Bilder unterschätzt!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smtClean="0"/>
              <a:t>…</a:t>
            </a:r>
          </a:p>
          <a:p>
            <a:pPr lvl="0"/>
            <a:r>
              <a:rPr lang="de-DE" sz="2200" smtClean="0">
                <a:sym typeface="Wingdings" panose="05000000000000000000" pitchFamily="2" charset="2"/>
              </a:rPr>
              <a:t> Angesichts der Probleme und Spielräume ist eine </a:t>
            </a:r>
            <a:r>
              <a:rPr lang="de-DE" sz="2200" b="1" smtClean="0">
                <a:sym typeface="Wingdings" panose="05000000000000000000" pitchFamily="2" charset="2"/>
              </a:rPr>
              <a:t>Hylemanalyse als Offenlegung der jeweils vorgenommen Stoffrekonstruktion</a:t>
            </a:r>
            <a:r>
              <a:rPr lang="de-DE" sz="2200" smtClean="0">
                <a:sym typeface="Wingdings" panose="05000000000000000000" pitchFamily="2" charset="2"/>
              </a:rPr>
              <a:t> </a:t>
            </a:r>
            <a:r>
              <a:rPr lang="de-DE" sz="2200" i="1" smtClean="0">
                <a:sym typeface="Wingdings" panose="05000000000000000000" pitchFamily="2" charset="2"/>
              </a:rPr>
              <a:t>besonders</a:t>
            </a:r>
            <a:r>
              <a:rPr lang="de-DE" sz="2200" smtClean="0">
                <a:sym typeface="Wingdings" panose="05000000000000000000" pitchFamily="2" charset="2"/>
              </a:rPr>
              <a:t> wichtig!</a:t>
            </a:r>
            <a:endParaRPr lang="de-DE" sz="22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3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/>
              <a:t>Definition Hylemanalyse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600"/>
          </a:p>
          <a:p>
            <a:r>
              <a:rPr lang="de-DE" sz="2600" b="1"/>
              <a:t>Hylemanalyse =</a:t>
            </a:r>
          </a:p>
          <a:p>
            <a:endParaRPr lang="de-DE" sz="2600"/>
          </a:p>
          <a:p>
            <a:r>
              <a:rPr lang="de-DE" sz="2600"/>
              <a:t>Methode der Rekonstruktion der Hyleme einer bestimmten Stoffvariante in ihrer natürlichen chronologischen Abfolge aus einer vorliegenden medialen Konkretion</a:t>
            </a:r>
            <a:r>
              <a:rPr lang="de-DE" sz="2600" smtClean="0"/>
              <a:t>.</a:t>
            </a:r>
          </a:p>
          <a:p>
            <a:endParaRPr lang="de-DE" sz="2600"/>
          </a:p>
          <a:p>
            <a:endParaRPr lang="de-DE" sz="2600" smtClean="0"/>
          </a:p>
          <a:p>
            <a:endParaRPr lang="de-DE" sz="2600"/>
          </a:p>
          <a:p>
            <a:pPr lvl="0"/>
            <a:r>
              <a:rPr lang="de-DE" sz="2000">
                <a:solidFill>
                  <a:prstClr val="black"/>
                </a:solidFill>
              </a:rPr>
              <a:t>(C. Zgoll 2021, 18-37)</a:t>
            </a:r>
          </a:p>
          <a:p>
            <a:endParaRPr lang="de-DE" sz="2600" smtClean="0"/>
          </a:p>
          <a:p>
            <a:endParaRPr lang="de-DE" sz="105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2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/>
              <a:t>Aufgaben und Herausforderungen der Hylemanalyse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685" y="1283854"/>
            <a:ext cx="11896436" cy="5554949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/>
              <a:t>Identifizieren</a:t>
            </a:r>
            <a:r>
              <a:rPr lang="de-DE" sz="2400"/>
              <a:t>: zu mythischen Stoffen gehörige und ggf. versteckte Hyleme </a:t>
            </a:r>
            <a:r>
              <a:rPr lang="de-DE" sz="2400" smtClean="0"/>
              <a:t>identifizieren (</a:t>
            </a:r>
            <a:r>
              <a:rPr lang="de-DE" sz="2400" smtClean="0">
                <a:sym typeface="Wingdings" panose="05000000000000000000" pitchFamily="2" charset="2"/>
              </a:rPr>
              <a:t> Sequenzanalyse)</a:t>
            </a:r>
            <a:endParaRPr lang="de-DE" sz="240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/>
              <a:t>Präzisieren</a:t>
            </a:r>
            <a:r>
              <a:rPr lang="de-DE" sz="2400"/>
              <a:t>: </a:t>
            </a:r>
            <a:r>
              <a:rPr lang="de-DE" sz="2400" smtClean="0"/>
              <a:t>verkürzte Hylem-Informationen vervollständigen, übertragene Ausdrücke „übersetzen“</a:t>
            </a:r>
            <a:endParaRPr lang="de-DE" sz="240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/>
              <a:t>Komprimierungsgrad bestimmen </a:t>
            </a:r>
            <a:r>
              <a:rPr lang="de-DE" sz="2400"/>
              <a:t>(Hyleme vs. „Hyperhyleme“)</a:t>
            </a:r>
            <a:endParaRPr lang="de-DE" sz="2400" b="1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/>
              <a:t>Standardisieren</a:t>
            </a:r>
            <a:r>
              <a:rPr lang="de-DE" sz="2400"/>
              <a:t>: extrahierte Hyleme standardisiert darstellen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/>
              <a:t>Sortieren</a:t>
            </a:r>
            <a:r>
              <a:rPr lang="de-DE" sz="2400"/>
              <a:t>: Hyleme in die richtige stoffchronologische Reihenfolge bringen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b="1"/>
              <a:t>Komplettieren</a:t>
            </a:r>
            <a:r>
              <a:rPr lang="de-DE" sz="2400"/>
              <a:t>: eindeutig implizierte, aber nicht explizit ausgedrückte Hyleme </a:t>
            </a:r>
            <a:r>
              <a:rPr lang="de-DE" sz="2400" smtClean="0"/>
              <a:t>ergänzen</a:t>
            </a:r>
          </a:p>
          <a:p>
            <a:pPr>
              <a:spcAft>
                <a:spcPts val="600"/>
              </a:spcAft>
            </a:pPr>
            <a:r>
              <a:rPr lang="de-DE" sz="2400" smtClean="0">
                <a:sym typeface="Wingdings" panose="05000000000000000000" pitchFamily="2" charset="2"/>
              </a:rPr>
              <a:t> Gewinnbringender Einsatz des „Tools“ der </a:t>
            </a:r>
            <a:r>
              <a:rPr lang="de-DE" sz="2400" smtClean="0"/>
              <a:t>Hylemanalyse setzt </a:t>
            </a:r>
            <a:r>
              <a:rPr lang="de-DE" sz="2400" b="1" smtClean="0"/>
              <a:t>kulturspezifische</a:t>
            </a:r>
            <a:r>
              <a:rPr lang="de-DE" sz="2400" smtClean="0"/>
              <a:t> </a:t>
            </a:r>
            <a:r>
              <a:rPr lang="de-DE" sz="2400" b="1" smtClean="0"/>
              <a:t>Expertise</a:t>
            </a:r>
            <a:r>
              <a:rPr lang="de-DE" sz="2400" smtClean="0"/>
              <a:t> voraus (Wissen von Kultur, Sprache, Archäologie, Geschichte …).</a:t>
            </a:r>
            <a:endParaRPr lang="de-DE" sz="2400"/>
          </a:p>
          <a:p>
            <a:pPr>
              <a:spcAft>
                <a:spcPts val="600"/>
              </a:spcAft>
            </a:pPr>
            <a:endParaRPr lang="de-DE" sz="2400"/>
          </a:p>
          <a:p>
            <a:endParaRPr lang="de-DE" sz="2000" b="1"/>
          </a:p>
          <a:p>
            <a:endParaRPr lang="de-DE" sz="2000"/>
          </a:p>
          <a:p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10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smtClean="0"/>
              <a:t>Ad „Präzisieren“</a:t>
            </a:r>
            <a:endParaRPr lang="de-DE" sz="32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b="1" smtClean="0"/>
              <a:t>Beispiele</a:t>
            </a:r>
          </a:p>
          <a:p>
            <a:pPr algn="ctr"/>
            <a:endParaRPr lang="de-DE" sz="600" b="1" smtClean="0"/>
          </a:p>
          <a:p>
            <a:r>
              <a:rPr lang="de-DE" sz="2400" smtClean="0"/>
              <a:t>Präzisierung von </a:t>
            </a:r>
            <a:r>
              <a:rPr lang="de-DE" sz="2400" b="1" smtClean="0"/>
              <a:t>verkürzt oder abstrakt Formuliertem</a:t>
            </a:r>
            <a:r>
              <a:rPr lang="de-DE" sz="2400" smtClean="0"/>
              <a:t>:</a:t>
            </a:r>
          </a:p>
          <a:p>
            <a:r>
              <a:rPr lang="de-DE" sz="2200" smtClean="0"/>
              <a:t>„Gründung von Theben“ </a:t>
            </a:r>
            <a:endParaRPr lang="de-DE" sz="2200" smtClean="0">
              <a:sym typeface="Wingdings" panose="05000000000000000000" pitchFamily="2" charset="2"/>
            </a:endParaRPr>
          </a:p>
          <a:p>
            <a:r>
              <a:rPr lang="de-DE" sz="2200" smtClean="0">
                <a:sym typeface="Wingdings" panose="05000000000000000000" pitchFamily="2" charset="2"/>
              </a:rPr>
              <a:t>	 </a:t>
            </a:r>
            <a:r>
              <a:rPr lang="de-DE" sz="2200" i="1" smtClean="0">
                <a:sym typeface="Wingdings" panose="05000000000000000000" pitchFamily="2" charset="2"/>
              </a:rPr>
              <a:t>Hylem</a:t>
            </a:r>
            <a:r>
              <a:rPr lang="de-DE" sz="2200" smtClean="0">
                <a:sym typeface="Wingdings" panose="05000000000000000000" pitchFamily="2" charset="2"/>
              </a:rPr>
              <a:t>: NN gründet Theben.</a:t>
            </a:r>
          </a:p>
          <a:p>
            <a:r>
              <a:rPr lang="de-DE" sz="2200">
                <a:sym typeface="Wingdings" panose="05000000000000000000" pitchFamily="2" charset="2"/>
              </a:rPr>
              <a:t>	</a:t>
            </a:r>
            <a:r>
              <a:rPr lang="de-DE" sz="2200" smtClean="0">
                <a:sym typeface="Wingdings" panose="05000000000000000000" pitchFamily="2" charset="2"/>
              </a:rPr>
              <a:t> </a:t>
            </a:r>
            <a:r>
              <a:rPr lang="de-DE" sz="2200" i="1" smtClean="0">
                <a:sym typeface="Wingdings" panose="05000000000000000000" pitchFamily="2" charset="2"/>
              </a:rPr>
              <a:t>wenn aus Kontext klar</a:t>
            </a:r>
            <a:r>
              <a:rPr lang="de-DE" sz="2200" smtClean="0">
                <a:sym typeface="Wingdings" panose="05000000000000000000" pitchFamily="2" charset="2"/>
              </a:rPr>
              <a:t>: Kadmos gründet Theben.</a:t>
            </a:r>
          </a:p>
          <a:p>
            <a:endParaRPr lang="de-DE" sz="2400" smtClean="0">
              <a:sym typeface="Wingdings" panose="05000000000000000000" pitchFamily="2" charset="2"/>
            </a:endParaRPr>
          </a:p>
          <a:p>
            <a:r>
              <a:rPr lang="de-DE" sz="2400" smtClean="0">
                <a:sym typeface="Wingdings" panose="05000000000000000000" pitchFamily="2" charset="2"/>
              </a:rPr>
              <a:t>„Übersetzung“ von </a:t>
            </a:r>
            <a:r>
              <a:rPr lang="de-DE" sz="2400" b="1" smtClean="0">
                <a:sym typeface="Wingdings" panose="05000000000000000000" pitchFamily="2" charset="2"/>
              </a:rPr>
              <a:t>übertragenen (poetischen) Wendungen</a:t>
            </a:r>
            <a:r>
              <a:rPr lang="de-DE" sz="2400" smtClean="0">
                <a:sym typeface="Wingdings" panose="05000000000000000000" pitchFamily="2" charset="2"/>
              </a:rPr>
              <a:t>:</a:t>
            </a:r>
          </a:p>
          <a:p>
            <a:r>
              <a:rPr lang="de-DE" sz="2200" smtClean="0">
                <a:sym typeface="Wingdings" panose="05000000000000000000" pitchFamily="2" charset="2"/>
              </a:rPr>
              <a:t>„Achilleus biss ins Gras.“</a:t>
            </a:r>
          </a:p>
          <a:p>
            <a:r>
              <a:rPr lang="de-DE" sz="2200" smtClean="0">
                <a:sym typeface="Wingdings" panose="05000000000000000000" pitchFamily="2" charset="2"/>
              </a:rPr>
              <a:t>	 </a:t>
            </a:r>
            <a:r>
              <a:rPr lang="de-DE" sz="2200" i="1" smtClean="0">
                <a:sym typeface="Wingdings" panose="05000000000000000000" pitchFamily="2" charset="2"/>
              </a:rPr>
              <a:t>Hylem</a:t>
            </a:r>
            <a:r>
              <a:rPr lang="de-DE" sz="2200" smtClean="0">
                <a:sym typeface="Wingdings" panose="05000000000000000000" pitchFamily="2" charset="2"/>
              </a:rPr>
              <a:t>: Achilleus stirbt.</a:t>
            </a:r>
            <a:endParaRPr lang="de-DE" sz="2200"/>
          </a:p>
          <a:p>
            <a:r>
              <a:rPr lang="de-DE" sz="2400" smtClean="0">
                <a:sym typeface="Wingdings" panose="05000000000000000000" pitchFamily="2" charset="2"/>
              </a:rPr>
              <a:t> Gerade wenn ein Text sehr „poetisch“ formuliert, ist die Hylemanalyse wichtig zur Aufschüsselung des Text-Verständnisses!</a:t>
            </a:r>
            <a:endParaRPr lang="de-DE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7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smtClean="0"/>
              <a:t>Ad „Komplettieren“</a:t>
            </a:r>
            <a:endParaRPr lang="de-DE" sz="32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i="1" smtClean="0"/>
              <a:t>Jegliche</a:t>
            </a:r>
            <a:r>
              <a:rPr lang="de-DE" sz="2400" smtClean="0"/>
              <a:t> Art der Repräsentation von Geschehnissen (oder Zuständen) in Form einer Narration ist </a:t>
            </a:r>
            <a:r>
              <a:rPr lang="de-DE" sz="2400" b="1" i="1" smtClean="0"/>
              <a:t>unvollständig</a:t>
            </a:r>
            <a:r>
              <a:rPr lang="de-DE" sz="2400" smtClean="0"/>
              <a:t>.</a:t>
            </a:r>
          </a:p>
          <a:p>
            <a:pPr lvl="0" algn="r"/>
            <a:r>
              <a:rPr lang="de-DE" sz="2000">
                <a:solidFill>
                  <a:prstClr val="black"/>
                </a:solidFill>
              </a:rPr>
              <a:t>s. Iser 1994; Martínez/ Scheffel 2012, 165; C. Zgoll 2021, 29-35</a:t>
            </a:r>
          </a:p>
          <a:p>
            <a:r>
              <a:rPr lang="de-DE" sz="2400" smtClean="0">
                <a:sym typeface="Wingdings" panose="05000000000000000000" pitchFamily="2" charset="2"/>
              </a:rPr>
              <a:t> </a:t>
            </a:r>
            <a:r>
              <a:rPr lang="de-DE" sz="2400" b="1" smtClean="0">
                <a:sym typeface="Wingdings" panose="05000000000000000000" pitchFamily="2" charset="2"/>
              </a:rPr>
              <a:t>„Unvollständiges Erzählen“</a:t>
            </a:r>
            <a:r>
              <a:rPr lang="de-DE" sz="2400" smtClean="0">
                <a:sym typeface="Wingdings" panose="05000000000000000000" pitchFamily="2" charset="2"/>
              </a:rPr>
              <a:t> ist nicht nur der Regelfall, sondern unvermeidbar und daher </a:t>
            </a:r>
            <a:r>
              <a:rPr lang="de-DE" sz="2400" b="1" i="1" smtClean="0">
                <a:sym typeface="Wingdings" panose="05000000000000000000" pitchFamily="2" charset="2"/>
              </a:rPr>
              <a:t>immer</a:t>
            </a:r>
            <a:r>
              <a:rPr lang="de-DE" sz="2400" smtClean="0">
                <a:sym typeface="Wingdings" panose="05000000000000000000" pitchFamily="2" charset="2"/>
              </a:rPr>
              <a:t> der Fall!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de-DE" sz="2000" smtClean="0">
                <a:sym typeface="Wingdings" panose="05000000000000000000" pitchFamily="2" charset="2"/>
              </a:rPr>
              <a:t>Erst recht bei </a:t>
            </a:r>
            <a:r>
              <a:rPr lang="de-DE" sz="2000" i="1" smtClean="0">
                <a:sym typeface="Wingdings" panose="05000000000000000000" pitchFamily="2" charset="2"/>
              </a:rPr>
              <a:t>antiken </a:t>
            </a:r>
            <a:r>
              <a:rPr lang="de-DE" sz="2000" smtClean="0">
                <a:sym typeface="Wingdings" panose="05000000000000000000" pitchFamily="2" charset="2"/>
              </a:rPr>
              <a:t>Texten; vgl. dagegen bspw. James Joyce, </a:t>
            </a:r>
            <a:r>
              <a:rPr lang="de-DE" sz="2000" i="1" smtClean="0">
                <a:sym typeface="Wingdings" panose="05000000000000000000" pitchFamily="2" charset="2"/>
              </a:rPr>
              <a:t>Ulysses</a:t>
            </a:r>
            <a:r>
              <a:rPr lang="de-DE" sz="2000" smtClean="0">
                <a:sym typeface="Wingdings" panose="05000000000000000000" pitchFamily="2" charset="2"/>
              </a:rPr>
              <a:t>: ein Roman für </a:t>
            </a:r>
            <a:r>
              <a:rPr lang="de-DE" sz="2000" i="1" smtClean="0">
                <a:sym typeface="Wingdings" panose="05000000000000000000" pitchFamily="2" charset="2"/>
              </a:rPr>
              <a:t>einen</a:t>
            </a:r>
            <a:r>
              <a:rPr lang="de-DE" sz="2000" smtClean="0">
                <a:sym typeface="Wingdings" panose="05000000000000000000" pitchFamily="2" charset="2"/>
              </a:rPr>
              <a:t> Tag – und selbst hier unvollständig!</a:t>
            </a:r>
          </a:p>
          <a:p>
            <a:r>
              <a:rPr lang="de-DE" sz="2400" smtClean="0">
                <a:sym typeface="Wingdings" panose="05000000000000000000" pitchFamily="2" charset="2"/>
              </a:rPr>
              <a:t> Man muss einen Erzählstoff zu weiten Teilen </a:t>
            </a:r>
            <a:r>
              <a:rPr lang="de-DE" sz="2400" b="1" i="1" smtClean="0">
                <a:sym typeface="Wingdings" panose="05000000000000000000" pitchFamily="2" charset="2"/>
              </a:rPr>
              <a:t>immer </a:t>
            </a:r>
            <a:r>
              <a:rPr lang="de-DE" sz="2400" b="1" smtClean="0">
                <a:sym typeface="Wingdings" panose="05000000000000000000" pitchFamily="2" charset="2"/>
              </a:rPr>
              <a:t>rekonstruieren</a:t>
            </a:r>
            <a:r>
              <a:rPr lang="de-DE" sz="2400" smtClean="0">
                <a:sym typeface="Wingdings" panose="05000000000000000000" pitchFamily="2" charset="2"/>
              </a:rPr>
              <a:t>.</a:t>
            </a:r>
          </a:p>
          <a:p>
            <a:r>
              <a:rPr lang="de-DE" sz="2400" smtClean="0">
                <a:sym typeface="Wingdings" panose="05000000000000000000" pitchFamily="2" charset="2"/>
              </a:rPr>
              <a:t> Wie Grammatikanalyse für </a:t>
            </a:r>
            <a:r>
              <a:rPr lang="de-DE" sz="2400" i="1" smtClean="0">
                <a:sym typeface="Wingdings" panose="05000000000000000000" pitchFamily="2" charset="2"/>
              </a:rPr>
              <a:t>präzises</a:t>
            </a:r>
            <a:r>
              <a:rPr lang="de-DE" sz="2400" smtClean="0">
                <a:sym typeface="Wingdings" panose="05000000000000000000" pitchFamily="2" charset="2"/>
              </a:rPr>
              <a:t> Text-Übersetzen ist </a:t>
            </a:r>
            <a:r>
              <a:rPr lang="de-DE" sz="2400" b="1" smtClean="0">
                <a:sym typeface="Wingdings" panose="05000000000000000000" pitchFamily="2" charset="2"/>
              </a:rPr>
              <a:t>Hylemanalyse für </a:t>
            </a:r>
            <a:r>
              <a:rPr lang="de-DE" sz="2400" b="1" i="1" smtClean="0">
                <a:sym typeface="Wingdings" panose="05000000000000000000" pitchFamily="2" charset="2"/>
              </a:rPr>
              <a:t>präzise</a:t>
            </a:r>
            <a:r>
              <a:rPr lang="de-DE" sz="2400" b="1" smtClean="0">
                <a:sym typeface="Wingdings" panose="05000000000000000000" pitchFamily="2" charset="2"/>
              </a:rPr>
              <a:t> Stoffrekonstruktion notwendig</a:t>
            </a:r>
            <a:r>
              <a:rPr lang="de-DE" sz="2400" smtClean="0">
                <a:sym typeface="Wingdings" panose="05000000000000000000" pitchFamily="2" charset="2"/>
              </a:rPr>
              <a:t>, legt oft nur unbewusst und unreflektiert Ergänztes offen und hilft, z.B. Anachronismen zu vermeiden.</a:t>
            </a:r>
          </a:p>
          <a:p>
            <a:r>
              <a:rPr lang="de-DE" sz="2400" smtClean="0">
                <a:sym typeface="Wingdings" panose="05000000000000000000" pitchFamily="2" charset="2"/>
              </a:rPr>
              <a:t> </a:t>
            </a:r>
            <a:r>
              <a:rPr lang="de-DE" sz="2400" i="1" smtClean="0">
                <a:sym typeface="Wingdings" panose="05000000000000000000" pitchFamily="2" charset="2"/>
              </a:rPr>
              <a:t>Antike</a:t>
            </a:r>
            <a:r>
              <a:rPr lang="de-DE" sz="2400" smtClean="0">
                <a:sym typeface="Wingdings" panose="05000000000000000000" pitchFamily="2" charset="2"/>
              </a:rPr>
              <a:t> Menschen und </a:t>
            </a:r>
            <a:r>
              <a:rPr lang="de-DE" sz="2400" i="1" smtClean="0">
                <a:sym typeface="Wingdings" panose="05000000000000000000" pitchFamily="2" charset="2"/>
              </a:rPr>
              <a:t>Antike-Experten</a:t>
            </a:r>
            <a:r>
              <a:rPr lang="de-DE" sz="2400" smtClean="0">
                <a:sym typeface="Wingdings" panose="05000000000000000000" pitchFamily="2" charset="2"/>
              </a:rPr>
              <a:t> haben beim Ergänzen viel Wissen voraus – stehen aber auch in der Gefahr, bei Innovativem aufgrund des Vorwissens </a:t>
            </a:r>
            <a:r>
              <a:rPr lang="de-DE" sz="2400" b="1" smtClean="0">
                <a:sym typeface="Wingdings" panose="05000000000000000000" pitchFamily="2" charset="2"/>
              </a:rPr>
              <a:t>vorschnelle Schlüsse </a:t>
            </a:r>
            <a:r>
              <a:rPr lang="de-DE" sz="2400" smtClean="0">
                <a:sym typeface="Wingdings" panose="05000000000000000000" pitchFamily="2" charset="2"/>
              </a:rPr>
              <a:t>zu ziehen und damit </a:t>
            </a:r>
            <a:r>
              <a:rPr lang="de-DE" sz="2400" b="1" smtClean="0">
                <a:sym typeface="Wingdings" panose="05000000000000000000" pitchFamily="2" charset="2"/>
              </a:rPr>
              <a:t>Erschließungsfehler</a:t>
            </a:r>
            <a:r>
              <a:rPr lang="de-DE" sz="2400" smtClean="0">
                <a:sym typeface="Wingdings" panose="05000000000000000000" pitchFamily="2" charset="2"/>
              </a:rPr>
              <a:t> zu begehen.</a:t>
            </a:r>
            <a:endParaRPr lang="de-DE" sz="2600" smtClean="0">
              <a:sym typeface="Wingdings" panose="05000000000000000000" pitchFamily="2" charset="2"/>
            </a:endParaRPr>
          </a:p>
          <a:p>
            <a:endParaRPr lang="de-DE" sz="180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48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smtClean="0"/>
              <a:t>Ad „Komplettieren“</a:t>
            </a:r>
            <a:endParaRPr lang="de-DE" sz="32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45" y="1071418"/>
            <a:ext cx="11395364" cy="5661891"/>
          </a:xfrm>
        </p:spPr>
        <p:txBody>
          <a:bodyPr>
            <a:normAutofit/>
          </a:bodyPr>
          <a:lstStyle/>
          <a:p>
            <a:pPr algn="ctr"/>
            <a:r>
              <a:rPr lang="de-DE" sz="2400" b="1" smtClean="0"/>
              <a:t>Beispiele</a:t>
            </a:r>
          </a:p>
          <a:p>
            <a:r>
              <a:rPr lang="de-DE" sz="2400" b="1" smtClean="0"/>
              <a:t>Noch-nicht- und Nicht-mehr-Aussagen</a:t>
            </a:r>
            <a:r>
              <a:rPr lang="de-DE" sz="2400" smtClean="0"/>
              <a:t> </a:t>
            </a:r>
            <a:r>
              <a:rPr lang="de-DE" sz="2400"/>
              <a:t>implizieren, daß etwas später da sein </a:t>
            </a:r>
            <a:r>
              <a:rPr lang="de-DE" sz="2400" smtClean="0"/>
              <a:t>wird bzw. vorher war:</a:t>
            </a:r>
          </a:p>
          <a:p>
            <a:r>
              <a:rPr lang="de-DE" sz="2200"/>
              <a:t>„Als es noch keine Menschen gab </a:t>
            </a:r>
            <a:r>
              <a:rPr lang="de-DE" sz="2200" smtClean="0"/>
              <a:t>…“ </a:t>
            </a:r>
            <a:r>
              <a:rPr lang="de-DE" sz="2200" smtClean="0">
                <a:sym typeface="Wingdings" panose="05000000000000000000" pitchFamily="2" charset="2"/>
              </a:rPr>
              <a:t> Hylem: Menschen existieren noch nicht.</a:t>
            </a:r>
          </a:p>
          <a:p>
            <a:r>
              <a:rPr lang="de-DE" sz="2200" smtClean="0">
                <a:sym typeface="Wingdings" panose="05000000000000000000" pitchFamily="2" charset="2"/>
              </a:rPr>
              <a:t>	 </a:t>
            </a:r>
            <a:r>
              <a:rPr lang="de-DE" sz="2200" i="1" smtClean="0">
                <a:sym typeface="Wingdings" panose="05000000000000000000" pitchFamily="2" charset="2"/>
              </a:rPr>
              <a:t>implizites Hylem für weiteren Erzählstoff-Verlauf</a:t>
            </a:r>
            <a:r>
              <a:rPr lang="de-DE" sz="2200" smtClean="0">
                <a:sym typeface="Wingdings" panose="05000000000000000000" pitchFamily="2" charset="2"/>
              </a:rPr>
              <a:t>: [Menschen existieren.]</a:t>
            </a:r>
          </a:p>
          <a:p>
            <a:r>
              <a:rPr lang="de-DE" sz="2200" smtClean="0">
                <a:sym typeface="Wingdings" panose="05000000000000000000" pitchFamily="2" charset="2"/>
              </a:rPr>
              <a:t>„König Erechtheus verlässt Athen (= ist nicht mehr in Athen).“</a:t>
            </a:r>
          </a:p>
          <a:p>
            <a:r>
              <a:rPr lang="de-DE" sz="2200" smtClean="0">
                <a:sym typeface="Wingdings" panose="05000000000000000000" pitchFamily="2" charset="2"/>
              </a:rPr>
              <a:t>	 </a:t>
            </a:r>
            <a:r>
              <a:rPr lang="de-DE" sz="2200" i="1" smtClean="0">
                <a:sym typeface="Wingdings" panose="05000000000000000000" pitchFamily="2" charset="2"/>
              </a:rPr>
              <a:t>implizites Hylem, das vorangeht</a:t>
            </a:r>
            <a:r>
              <a:rPr lang="de-DE" sz="2200" smtClean="0">
                <a:sym typeface="Wingdings" panose="05000000000000000000" pitchFamily="2" charset="2"/>
              </a:rPr>
              <a:t>: [König Erechtheus ist in Athen.]</a:t>
            </a:r>
          </a:p>
          <a:p>
            <a:pPr lvl="0"/>
            <a:r>
              <a:rPr lang="de-DE" sz="2400" b="1">
                <a:solidFill>
                  <a:prstClr val="black"/>
                </a:solidFill>
              </a:rPr>
              <a:t>Logisch zu ergänzende Hyleme</a:t>
            </a:r>
            <a:r>
              <a:rPr lang="de-DE" sz="240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de-DE" sz="2200">
                <a:solidFill>
                  <a:prstClr val="black"/>
                </a:solidFill>
              </a:rPr>
              <a:t>„Hans stellte den Eimer mit grüner Farbe und einen Pinsel vor sich hin. Zwei Stunden später war die weiße Wand grün gestrichen.“</a:t>
            </a:r>
            <a:endParaRPr lang="de-DE" sz="220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0"/>
            <a:r>
              <a:rPr lang="de-DE" sz="2200">
                <a:solidFill>
                  <a:prstClr val="black"/>
                </a:solidFill>
                <a:sym typeface="Wingdings" panose="05000000000000000000" pitchFamily="2" charset="2"/>
              </a:rPr>
              <a:t>	 </a:t>
            </a:r>
            <a:r>
              <a:rPr lang="de-DE" sz="2200" i="1">
                <a:solidFill>
                  <a:prstClr val="black"/>
                </a:solidFill>
                <a:sym typeface="Wingdings" panose="05000000000000000000" pitchFamily="2" charset="2"/>
              </a:rPr>
              <a:t>implizites, logisch zu erschließendes Hylem</a:t>
            </a:r>
            <a:r>
              <a:rPr lang="de-DE" sz="2200">
                <a:solidFill>
                  <a:prstClr val="black"/>
                </a:solidFill>
                <a:sym typeface="Wingdings" panose="05000000000000000000" pitchFamily="2" charset="2"/>
              </a:rPr>
              <a:t>: [Hans streicht die Wand grün an.]</a:t>
            </a:r>
          </a:p>
          <a:p>
            <a:pPr lvl="0"/>
            <a:r>
              <a:rPr lang="de-DE" sz="2200">
                <a:solidFill>
                  <a:prstClr val="black"/>
                </a:solidFill>
                <a:sym typeface="Wingdings" panose="05000000000000000000" pitchFamily="2" charset="2"/>
              </a:rPr>
              <a:t>„Herakles befreit den gefangenen Theseus.“</a:t>
            </a:r>
          </a:p>
          <a:p>
            <a:pPr lvl="0"/>
            <a:r>
              <a:rPr lang="de-DE" sz="2200">
                <a:solidFill>
                  <a:prstClr val="black"/>
                </a:solidFill>
                <a:sym typeface="Wingdings" panose="05000000000000000000" pitchFamily="2" charset="2"/>
              </a:rPr>
              <a:t>	 </a:t>
            </a:r>
            <a:r>
              <a:rPr lang="de-DE" sz="2200" i="1">
                <a:solidFill>
                  <a:prstClr val="black"/>
                </a:solidFill>
                <a:sym typeface="Wingdings" panose="05000000000000000000" pitchFamily="2" charset="2"/>
              </a:rPr>
              <a:t>implizites Hylem, das vorangeht</a:t>
            </a:r>
            <a:r>
              <a:rPr lang="de-DE" sz="2200">
                <a:solidFill>
                  <a:prstClr val="black"/>
                </a:solidFill>
                <a:sym typeface="Wingdings" panose="05000000000000000000" pitchFamily="2" charset="2"/>
              </a:rPr>
              <a:t>: [NN nimmt Theseus gefangen.]</a:t>
            </a:r>
          </a:p>
          <a:p>
            <a:endParaRPr lang="de-DE" sz="2400" smtClean="0">
              <a:sym typeface="Wingdings" panose="05000000000000000000" pitchFamily="2" charset="2"/>
            </a:endParaRPr>
          </a:p>
          <a:p>
            <a:endParaRPr lang="de-DE" sz="2200"/>
          </a:p>
          <a:p>
            <a:endParaRPr lang="de-DE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1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smtClean="0"/>
              <a:t>Ad „Komplettieren“</a:t>
            </a:r>
            <a:endParaRPr lang="de-DE" sz="32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b="1" smtClean="0"/>
              <a:t>Beispiele</a:t>
            </a:r>
          </a:p>
          <a:p>
            <a:pPr lvl="0"/>
            <a:r>
              <a:rPr lang="de-DE" sz="2400" b="1">
                <a:solidFill>
                  <a:prstClr val="black"/>
                </a:solidFill>
                <a:sym typeface="Wingdings" panose="05000000000000000000" pitchFamily="2" charset="2"/>
              </a:rPr>
              <a:t>„Doppel-Gesichtigkeit“ von Aussagen</a:t>
            </a:r>
            <a:r>
              <a:rPr lang="de-DE" sz="2400">
                <a:solidFill>
                  <a:prstClr val="black"/>
                </a:solidFill>
                <a:sym typeface="Wingdings" panose="05000000000000000000" pitchFamily="2" charset="2"/>
              </a:rPr>
              <a:t>:</a:t>
            </a:r>
          </a:p>
          <a:p>
            <a:pPr lvl="0"/>
            <a:r>
              <a:rPr lang="de-DE" sz="2200">
                <a:solidFill>
                  <a:prstClr val="black"/>
                </a:solidFill>
                <a:sym typeface="Wingdings" panose="05000000000000000000" pitchFamily="2" charset="2"/>
              </a:rPr>
              <a:t>„Chryse ist die Tochter von Pallas.“</a:t>
            </a:r>
          </a:p>
          <a:p>
            <a:pPr lvl="0"/>
            <a:r>
              <a:rPr lang="de-DE" sz="2200">
                <a:solidFill>
                  <a:prstClr val="black"/>
                </a:solidFill>
                <a:sym typeface="Wingdings" panose="05000000000000000000" pitchFamily="2" charset="2"/>
              </a:rPr>
              <a:t>	 </a:t>
            </a:r>
            <a:r>
              <a:rPr lang="de-DE" sz="2200" i="1">
                <a:solidFill>
                  <a:prstClr val="black"/>
                </a:solidFill>
                <a:sym typeface="Wingdings" panose="05000000000000000000" pitchFamily="2" charset="2"/>
              </a:rPr>
              <a:t>impliziert zugleich</a:t>
            </a:r>
            <a:r>
              <a:rPr lang="de-DE" sz="2200">
                <a:solidFill>
                  <a:prstClr val="black"/>
                </a:solidFill>
                <a:sym typeface="Wingdings" panose="05000000000000000000" pitchFamily="2" charset="2"/>
              </a:rPr>
              <a:t>: [Pallas ist der Vater von Chryse.]</a:t>
            </a:r>
          </a:p>
          <a:p>
            <a:pPr lvl="0"/>
            <a:r>
              <a:rPr lang="de-DE" sz="2200">
                <a:solidFill>
                  <a:prstClr val="black"/>
                </a:solidFill>
                <a:sym typeface="Wingdings" panose="05000000000000000000" pitchFamily="2" charset="2"/>
              </a:rPr>
              <a:t>„Herakles führt Theseus aus der Unterwelt herauf.“</a:t>
            </a:r>
          </a:p>
          <a:p>
            <a:pPr lvl="0"/>
            <a:r>
              <a:rPr lang="de-DE" sz="2200">
                <a:solidFill>
                  <a:prstClr val="black"/>
                </a:solidFill>
                <a:sym typeface="Wingdings" panose="05000000000000000000" pitchFamily="2" charset="2"/>
              </a:rPr>
              <a:t>	 </a:t>
            </a:r>
            <a:r>
              <a:rPr lang="de-DE" sz="2200" i="1">
                <a:solidFill>
                  <a:prstClr val="black"/>
                </a:solidFill>
                <a:sym typeface="Wingdings" panose="05000000000000000000" pitchFamily="2" charset="2"/>
              </a:rPr>
              <a:t>impliziert zugleich</a:t>
            </a:r>
            <a:r>
              <a:rPr lang="de-DE" sz="2200">
                <a:solidFill>
                  <a:prstClr val="black"/>
                </a:solidFill>
                <a:sym typeface="Wingdings" panose="05000000000000000000" pitchFamily="2" charset="2"/>
              </a:rPr>
              <a:t>: [Herakles führt Theseus auf die Oberwelt</a:t>
            </a:r>
            <a:r>
              <a:rPr lang="de-DE" sz="2200" smtClean="0">
                <a:solidFill>
                  <a:prstClr val="black"/>
                </a:solidFill>
                <a:sym typeface="Wingdings" panose="05000000000000000000" pitchFamily="2" charset="2"/>
              </a:rPr>
              <a:t>.]</a:t>
            </a:r>
          </a:p>
          <a:p>
            <a:pPr lvl="0"/>
            <a:r>
              <a:rPr lang="de-DE" sz="2200" smtClean="0">
                <a:solidFill>
                  <a:prstClr val="black"/>
                </a:solidFill>
                <a:sym typeface="Wingdings" panose="05000000000000000000" pitchFamily="2" charset="2"/>
              </a:rPr>
              <a:t> generell bei Verben der Fortbewegung: Entfernung von Ausgangspunkt A impliziert immer zugleich Annäherung an Zielpunkt B – und umgekehrt</a:t>
            </a:r>
            <a:endParaRPr lang="de-DE" sz="220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5A901-4199-4991-A34B-DA39B0381A69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5E45787E-1161-4D3A-90D1-2174F4D335BE}" vid="{7BCDAB8A-ECF1-4BAA-9C47-062E805E08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CZ Vorlage B 2017-5</Template>
  <TotalTime>0</TotalTime>
  <Words>2559</Words>
  <Application>Microsoft Office PowerPoint</Application>
  <PresentationFormat>Breitbild</PresentationFormat>
  <Paragraphs>399</Paragraphs>
  <Slides>35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2" baseType="lpstr">
      <vt:lpstr>Arial</vt:lpstr>
      <vt:lpstr>Calibri</vt:lpstr>
      <vt:lpstr>Palatino Linotype</vt:lpstr>
      <vt:lpstr>Papyrus</vt:lpstr>
      <vt:lpstr>Times New Roman</vt:lpstr>
      <vt:lpstr>Wingdings</vt:lpstr>
      <vt:lpstr>Office Theme</vt:lpstr>
      <vt:lpstr>Hylistik, hylistische Mythosforschung und moderne Mythostheorien</vt:lpstr>
      <vt:lpstr>Hylemanalyse</vt:lpstr>
      <vt:lpstr>Problem-Bestimmung</vt:lpstr>
      <vt:lpstr>Definition Hylemanalyse</vt:lpstr>
      <vt:lpstr>Aufgaben und Herausforderungen der Hylemanalyse</vt:lpstr>
      <vt:lpstr>Ad „Präzisieren“</vt:lpstr>
      <vt:lpstr>Ad „Komplettieren“</vt:lpstr>
      <vt:lpstr>Ad „Komplettieren“</vt:lpstr>
      <vt:lpstr>Ad „Komplettieren“</vt:lpstr>
      <vt:lpstr>Gewinne der Hylemanalyse</vt:lpstr>
      <vt:lpstr>Aufgaben und Gewinne der Hylemanalyse</vt:lpstr>
      <vt:lpstr>Aufgaben und Gewinne der Hylemanalyse</vt:lpstr>
      <vt:lpstr>Komplexität der Hylemanalyse</vt:lpstr>
      <vt:lpstr>Hylemanalyse am Beispiel des Mythos Dardanos heiratet Chryse</vt:lpstr>
      <vt:lpstr>Extraktion der Hyleme</vt:lpstr>
      <vt:lpstr>Sortierung der Hyleme</vt:lpstr>
      <vt:lpstr>Komplettierung der Hyleme</vt:lpstr>
      <vt:lpstr>Unterschied Hylemanalyse – Text-Paraphrase</vt:lpstr>
      <vt:lpstr>Hylemanalyse von Bildern</vt:lpstr>
      <vt:lpstr>Probleme im Überblick</vt:lpstr>
      <vt:lpstr>Probleme im Überblick</vt:lpstr>
      <vt:lpstr>Probleme im Überblick</vt:lpstr>
      <vt:lpstr>Probleme im Überblick</vt:lpstr>
      <vt:lpstr>Probleme im Überblick</vt:lpstr>
      <vt:lpstr>Probleme im Überblick</vt:lpstr>
      <vt:lpstr>Bildbeschreibungen</vt:lpstr>
      <vt:lpstr>Bildbeschreibungen</vt:lpstr>
      <vt:lpstr>Bildbeschreibungen</vt:lpstr>
      <vt:lpstr>Bildbeschreibungen</vt:lpstr>
      <vt:lpstr>Bild-Hylemanalyse</vt:lpstr>
      <vt:lpstr>Hylemanalyse einer bildlichen Darstellung</vt:lpstr>
      <vt:lpstr>Hylemanalyse einer bildlichen Darstellung</vt:lpstr>
      <vt:lpstr>Hylemanalyse einer bildlichen Darstellung</vt:lpstr>
      <vt:lpstr>Aussortiert/ Alt</vt:lpstr>
      <vt:lpstr>Probleme im Überblick</vt:lpstr>
    </vt:vector>
  </TitlesOfParts>
  <Company>Georg August Universität Göttingen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Mythosforschung</dc:title>
  <dc:creator>czgoll</dc:creator>
  <cp:lastModifiedBy>Microsoft-Konto</cp:lastModifiedBy>
  <cp:revision>477</cp:revision>
  <dcterms:created xsi:type="dcterms:W3CDTF">2021-05-28T06:48:52Z</dcterms:created>
  <dcterms:modified xsi:type="dcterms:W3CDTF">2023-03-26T14:02:44Z</dcterms:modified>
</cp:coreProperties>
</file>